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82" r:id="rId12"/>
    <p:sldId id="283" r:id="rId13"/>
    <p:sldId id="281" r:id="rId14"/>
    <p:sldId id="266" r:id="rId15"/>
    <p:sldId id="267" r:id="rId16"/>
    <p:sldId id="268" r:id="rId17"/>
    <p:sldId id="273" r:id="rId18"/>
    <p:sldId id="274" r:id="rId19"/>
    <p:sldId id="271" r:id="rId20"/>
    <p:sldId id="272" r:id="rId21"/>
    <p:sldId id="275" r:id="rId22"/>
    <p:sldId id="276" r:id="rId23"/>
    <p:sldId id="284" r:id="rId24"/>
  </p:sldIdLst>
  <p:sldSz cx="9144000" cy="6858000" type="screen4x3"/>
  <p:notesSz cx="6797675" cy="9926638"/>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7AF"/>
    <a:srgbClr val="79B4DC"/>
    <a:srgbClr val="8CC3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94660"/>
  </p:normalViewPr>
  <p:slideViewPr>
    <p:cSldViewPr>
      <p:cViewPr varScale="1">
        <p:scale>
          <a:sx n="85" d="100"/>
          <a:sy n="85" d="100"/>
        </p:scale>
        <p:origin x="-1494" y="-78"/>
      </p:cViewPr>
      <p:guideLst>
        <p:guide orient="horz" pos="2160"/>
        <p:guide pos="2880"/>
      </p:guideLst>
    </p:cSldViewPr>
  </p:slideViewPr>
  <p:notesTextViewPr>
    <p:cViewPr>
      <p:scale>
        <a:sx n="1" d="1"/>
        <a:sy n="1" d="1"/>
      </p:scale>
      <p:origin x="0" y="0"/>
    </p:cViewPr>
  </p:notesTextViewPr>
  <p:notesViewPr>
    <p:cSldViewPr>
      <p:cViewPr varScale="1">
        <p:scale>
          <a:sx n="64" d="100"/>
          <a:sy n="64" d="100"/>
        </p:scale>
        <p:origin x="-3360" y="-114"/>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F230F285-0EC3-42DB-8F66-56255B4EF777}" type="datetimeFigureOut">
              <a:rPr lang="da-DK" smtClean="0"/>
              <a:t>21-05-2015</a:t>
            </a:fld>
            <a:endParaRPr lang="da-DK"/>
          </a:p>
        </p:txBody>
      </p:sp>
      <p:sp>
        <p:nvSpPr>
          <p:cNvPr id="4" name="Pladsholder til diasbille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6" name="Pladsholder til sidefod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da-DK"/>
          </a:p>
        </p:txBody>
      </p:sp>
      <p:sp>
        <p:nvSpPr>
          <p:cNvPr id="7" name="Pladsholder til dias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15FD7849-31EF-4ECC-BD09-2B81918034C2}" type="slidenum">
              <a:rPr lang="da-DK" smtClean="0"/>
              <a:t>‹nr.›</a:t>
            </a:fld>
            <a:endParaRPr lang="da-DK"/>
          </a:p>
        </p:txBody>
      </p:sp>
    </p:spTree>
    <p:extLst>
      <p:ext uri="{BB962C8B-B14F-4D97-AF65-F5344CB8AC3E}">
        <p14:creationId xmlns:p14="http://schemas.microsoft.com/office/powerpoint/2010/main" val="176931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Først</a:t>
            </a:r>
            <a:r>
              <a:rPr lang="da-DK" baseline="0" dirty="0" smtClean="0"/>
              <a:t> og fremmest vil jeg sige tak for invitationen – det er flot, at I sætter fokus på at skabe gode rammer for unge med handicap </a:t>
            </a: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1</a:t>
            </a:fld>
            <a:endParaRPr lang="da-DK"/>
          </a:p>
        </p:txBody>
      </p:sp>
    </p:spTree>
    <p:extLst>
      <p:ext uri="{BB962C8B-B14F-4D97-AF65-F5344CB8AC3E}">
        <p14:creationId xmlns:p14="http://schemas.microsoft.com/office/powerpoint/2010/main" val="5398703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Indtil nu har vi talt meget om inklusion og tilgængelighed som noget der skabes i omgivelserne – men i SUMH mener vi også at det er væsentligt at forstå inklusion som relationelt – og dermed også noget der skal opstå og skabes dialektisk og af to sider</a:t>
            </a:r>
          </a:p>
          <a:p>
            <a:endParaRPr lang="da-DK" dirty="0" smtClean="0"/>
          </a:p>
          <a:p>
            <a:r>
              <a:rPr lang="da-DK" dirty="0" smtClean="0"/>
              <a:t> Med andre ord mener vi, at det også er væsentligt at kigge på </a:t>
            </a:r>
            <a:r>
              <a:rPr lang="da-DK" dirty="0" smtClean="0"/>
              <a:t>den </a:t>
            </a:r>
            <a:r>
              <a:rPr lang="da-DK" dirty="0" smtClean="0"/>
              <a:t>unge selv… for her kan der også ligge nogle barrierer for inklusion.</a:t>
            </a:r>
          </a:p>
          <a:p>
            <a:endParaRPr lang="da-DK" dirty="0" smtClean="0"/>
          </a:p>
          <a:p>
            <a:r>
              <a:rPr lang="da-DK" dirty="0" smtClean="0"/>
              <a:t>Det kan handler om  </a:t>
            </a:r>
            <a:r>
              <a:rPr lang="da-DK" dirty="0" smtClean="0"/>
              <a:t>den </a:t>
            </a:r>
            <a:r>
              <a:rPr lang="da-DK" dirty="0" smtClean="0"/>
              <a:t>unges egen tilgang til sit eget handicap – herunder accept og måder at håndtere sit handicap på</a:t>
            </a:r>
          </a:p>
          <a:p>
            <a:r>
              <a:rPr lang="da-DK" dirty="0" smtClean="0"/>
              <a:t>Det kan handle om </a:t>
            </a:r>
            <a:r>
              <a:rPr lang="da-DK" dirty="0" smtClean="0"/>
              <a:t>den </a:t>
            </a:r>
            <a:r>
              <a:rPr lang="da-DK" dirty="0" smtClean="0"/>
              <a:t>unges mod og tro på at det skal lykkedes</a:t>
            </a:r>
          </a:p>
          <a:p>
            <a:endParaRPr lang="da-DK" dirty="0" smtClean="0"/>
          </a:p>
          <a:p>
            <a:r>
              <a:rPr lang="da-DK" dirty="0" smtClean="0"/>
              <a:t>Barrier for inklusion i studiesammenhænge kan siges både at vedrøre den studerende</a:t>
            </a:r>
            <a:r>
              <a:rPr lang="da-DK" baseline="0" dirty="0" smtClean="0"/>
              <a:t> selv, omgivelserne – bl.a. universitet og jer, mere strukturelle barrierer</a:t>
            </a: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10</a:t>
            </a:fld>
            <a:endParaRPr lang="da-DK"/>
          </a:p>
        </p:txBody>
      </p:sp>
    </p:spTree>
    <p:extLst>
      <p:ext uri="{BB962C8B-B14F-4D97-AF65-F5344CB8AC3E}">
        <p14:creationId xmlns:p14="http://schemas.microsoft.com/office/powerpoint/2010/main" val="1486024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15FD7849-31EF-4ECC-BD09-2B81918034C2}" type="slidenum">
              <a:rPr lang="da-DK" smtClean="0"/>
              <a:t>11</a:t>
            </a:fld>
            <a:endParaRPr lang="da-DK"/>
          </a:p>
        </p:txBody>
      </p:sp>
    </p:spTree>
    <p:extLst>
      <p:ext uri="{BB962C8B-B14F-4D97-AF65-F5344CB8AC3E}">
        <p14:creationId xmlns:p14="http://schemas.microsoft.com/office/powerpoint/2010/main" val="27872487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15FD7849-31EF-4ECC-BD09-2B81918034C2}" type="slidenum">
              <a:rPr lang="da-DK" smtClean="0"/>
              <a:t>12</a:t>
            </a:fld>
            <a:endParaRPr lang="da-DK"/>
          </a:p>
        </p:txBody>
      </p:sp>
    </p:spTree>
    <p:extLst>
      <p:ext uri="{BB962C8B-B14F-4D97-AF65-F5344CB8AC3E}">
        <p14:creationId xmlns:p14="http://schemas.microsoft.com/office/powerpoint/2010/main" val="2863523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15FD7849-31EF-4ECC-BD09-2B81918034C2}" type="slidenum">
              <a:rPr lang="da-DK" smtClean="0"/>
              <a:t>13</a:t>
            </a:fld>
            <a:endParaRPr lang="da-DK"/>
          </a:p>
        </p:txBody>
      </p:sp>
    </p:spTree>
    <p:extLst>
      <p:ext uri="{BB962C8B-B14F-4D97-AF65-F5344CB8AC3E}">
        <p14:creationId xmlns:p14="http://schemas.microsoft.com/office/powerpoint/2010/main" val="1849584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Jeg vil i det følgende</a:t>
            </a:r>
            <a:r>
              <a:rPr lang="da-DK" baseline="0" dirty="0" smtClean="0"/>
              <a:t> præsentere jer for nogle forskellige dilemmaer, som unge med handicap møder i studiesammenhænge. Jeg vil opfordre jer til under min fortælling at tænke over jeres rolle som vektorer, og hvad I kan gøre for at imødekomme den beskrevne situation</a:t>
            </a:r>
          </a:p>
          <a:p>
            <a:endParaRPr lang="da-DK" baseline="0" dirty="0" smtClean="0"/>
          </a:p>
          <a:p>
            <a:r>
              <a:rPr lang="da-DK" baseline="0" dirty="0" smtClean="0"/>
              <a:t>For efter hvert dilemma vil jeg bede jer diskutere situationen med jeres sidemakker ud fra et par konkrete spørgsmål, jeg stiller</a:t>
            </a: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14</a:t>
            </a:fld>
            <a:endParaRPr lang="da-DK"/>
          </a:p>
        </p:txBody>
      </p:sp>
    </p:spTree>
    <p:extLst>
      <p:ext uri="{BB962C8B-B14F-4D97-AF65-F5344CB8AC3E}">
        <p14:creationId xmlns:p14="http://schemas.microsoft.com/office/powerpoint/2010/main" val="9545475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Signe som læser på IT-universitetet</a:t>
            </a:r>
            <a:r>
              <a:rPr lang="da-DK" baseline="0" dirty="0" smtClean="0"/>
              <a:t> og lider af periodiske depressioner – derfor må hun holde mange pauser, har også ofte uforudsete sygedage. </a:t>
            </a:r>
          </a:p>
          <a:p>
            <a:r>
              <a:rPr lang="da-DK" baseline="0" dirty="0" smtClean="0"/>
              <a:t>Signe har kæmpet med, at hun på den ene side har behov for, at der nogen gange bliver taget hensyn og på den anden side gerne at ville passe ind og ikke skille sig for meget ud</a:t>
            </a:r>
          </a:p>
          <a:p>
            <a:pPr marL="171450" indent="-171450">
              <a:buFontTx/>
              <a:buChar char="-"/>
            </a:pPr>
            <a:r>
              <a:rPr lang="da-DK" baseline="0" dirty="0" smtClean="0"/>
              <a:t>Svært at finde ud af, hvordan hun skal italesætte sin psykiske lidelse over for andre studerende</a:t>
            </a:r>
          </a:p>
          <a:p>
            <a:pPr marL="628650" lvl="1" indent="-171450">
              <a:buFontTx/>
              <a:buChar char="-"/>
            </a:pPr>
            <a:r>
              <a:rPr lang="da-DK" baseline="0" dirty="0" smtClean="0"/>
              <a:t>Signe har fundet ud af, at hun har opnået de bedste resultater ved at være totalt åben</a:t>
            </a:r>
          </a:p>
          <a:p>
            <a:pPr marL="628650" lvl="1" indent="-171450">
              <a:buFontTx/>
              <a:buChar char="-"/>
            </a:pPr>
            <a:r>
              <a:rPr lang="da-DK" baseline="0" dirty="0" smtClean="0"/>
              <a:t>Har desuden også opdaget, at hun – som følge af sit handicap – er blevet rigtig dygtigt til at planlægge sig ud af sine studierelaterede problemer</a:t>
            </a: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15</a:t>
            </a:fld>
            <a:endParaRPr lang="da-DK"/>
          </a:p>
        </p:txBody>
      </p:sp>
    </p:spTree>
    <p:extLst>
      <p:ext uri="{BB962C8B-B14F-4D97-AF65-F5344CB8AC3E}">
        <p14:creationId xmlns:p14="http://schemas.microsoft.com/office/powerpoint/2010/main" val="25629507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Signe som læser på IT-universitetet</a:t>
            </a:r>
            <a:r>
              <a:rPr lang="da-DK" baseline="0" dirty="0" smtClean="0"/>
              <a:t> og lider af periodiske depressioner – derfor må hun holde mange pauser, har også ofte uforudsete sygedage. </a:t>
            </a:r>
          </a:p>
          <a:p>
            <a:r>
              <a:rPr lang="da-DK" baseline="0" dirty="0" smtClean="0"/>
              <a:t>Signe har kæmpet med, at hun på den ene side har behov for, at der nogen gange bliver taget hensyn og på den anden side gerne at ville passe ind og ikke skille sig for meget ud</a:t>
            </a:r>
          </a:p>
          <a:p>
            <a:pPr marL="171450" indent="-171450">
              <a:buFontTx/>
              <a:buChar char="-"/>
            </a:pPr>
            <a:r>
              <a:rPr lang="da-DK" baseline="0" dirty="0" smtClean="0"/>
              <a:t>Svært at finde ud af, hvordan hun skal italesætte sin psykiske lidelse over for andre studerende</a:t>
            </a:r>
          </a:p>
          <a:p>
            <a:pPr marL="628650" lvl="1" indent="-171450">
              <a:buFontTx/>
              <a:buChar char="-"/>
            </a:pPr>
            <a:r>
              <a:rPr lang="da-DK" baseline="0" dirty="0" smtClean="0"/>
              <a:t>Signe har fundet ud af, at hun har opnået de bedste resultater ved at være totalt åben</a:t>
            </a:r>
          </a:p>
          <a:p>
            <a:pPr marL="628650" lvl="1" indent="-171450">
              <a:buFontTx/>
              <a:buChar char="-"/>
            </a:pPr>
            <a:r>
              <a:rPr lang="da-DK" baseline="0" dirty="0" smtClean="0"/>
              <a:t>Har desuden også opdaget, at hun – som følge af sit handicap – er blevet rigtig dygtigt til at planlægge sig ud af sine studierelaterede problemer</a:t>
            </a: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16</a:t>
            </a:fld>
            <a:endParaRPr lang="da-DK"/>
          </a:p>
        </p:txBody>
      </p:sp>
    </p:spTree>
    <p:extLst>
      <p:ext uri="{BB962C8B-B14F-4D97-AF65-F5344CB8AC3E}">
        <p14:creationId xmlns:p14="http://schemas.microsoft.com/office/powerpoint/2010/main" val="25629507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Jacob</a:t>
            </a:r>
            <a:r>
              <a:rPr lang="da-DK" baseline="0" dirty="0" smtClean="0"/>
              <a:t> er stærkt svagtseende og kan kun læse tekster, der er skrevet med meget stor skrift. </a:t>
            </a:r>
          </a:p>
          <a:p>
            <a:r>
              <a:rPr lang="da-DK" baseline="0" dirty="0" smtClean="0"/>
              <a:t>Han får al pensum-litteratur som lydbøger og er også nødt til at få forsøgsvejledninger på forhånd, så han kan kopiere dem op hjemmefra. </a:t>
            </a:r>
          </a:p>
          <a:p>
            <a:endParaRPr lang="da-DK" baseline="0" dirty="0" smtClean="0"/>
          </a:p>
          <a:p>
            <a:r>
              <a:rPr lang="da-DK" baseline="0" dirty="0" smtClean="0"/>
              <a:t>Jacob har indimellem oplevet, at undervisere har afslået hans forespørgsel om at få ark, der uddeles under undervisningen på forhånd. </a:t>
            </a:r>
          </a:p>
          <a:p>
            <a:endParaRPr lang="da-DK" baseline="0" dirty="0" smtClean="0"/>
          </a:p>
          <a:p>
            <a:r>
              <a:rPr lang="da-DK" baseline="0" dirty="0" smtClean="0"/>
              <a:t>Studerende med handicap oplever, at der er stor forskel på undervisernes fleksibilitet og forståelse, hvilket er ret afgørende for de studerendes faglige udbytte. </a:t>
            </a:r>
          </a:p>
          <a:p>
            <a:r>
              <a:rPr lang="da-DK" baseline="0" dirty="0" smtClean="0"/>
              <a:t>- Slides bliver ikke udleveret, hvilket ville kunne gøre en forskel for ordblinde eller studerende med dårligt syn, hørehæmmede kan desuden opleve, at underviserne glemmer at vise hensyn ved bære mikrofon eller stå med ryggen til </a:t>
            </a: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17</a:t>
            </a:fld>
            <a:endParaRPr lang="da-DK"/>
          </a:p>
        </p:txBody>
      </p:sp>
    </p:spTree>
    <p:extLst>
      <p:ext uri="{BB962C8B-B14F-4D97-AF65-F5344CB8AC3E}">
        <p14:creationId xmlns:p14="http://schemas.microsoft.com/office/powerpoint/2010/main" val="80829022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18</a:t>
            </a:fld>
            <a:endParaRPr lang="da-DK"/>
          </a:p>
        </p:txBody>
      </p:sp>
    </p:spTree>
    <p:extLst>
      <p:ext uri="{BB962C8B-B14F-4D97-AF65-F5344CB8AC3E}">
        <p14:creationId xmlns:p14="http://schemas.microsoft.com/office/powerpoint/2010/main" val="80829022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Frida har</a:t>
            </a:r>
            <a:r>
              <a:rPr lang="da-DK" baseline="0" dirty="0" smtClean="0"/>
              <a:t> muskelsvind, der endnu ikke er så fremskredent at man kan se det på hende.</a:t>
            </a:r>
          </a:p>
          <a:p>
            <a:r>
              <a:rPr lang="da-DK" baseline="0" dirty="0" smtClean="0"/>
              <a:t>Det er ambivalent for Frida – på den ene side oplever hun, at det er lettest ikke at sige noget om hendes handicap, men omvendt ville hun ønske, at det var synligt, så hun ville have lettere ved at forklare hendes træthed og udmatning, som hendes handicap medfører. Ofte tolkes det af medstuderende som om, hun er doven. </a:t>
            </a:r>
          </a:p>
          <a:p>
            <a:pPr marL="0" indent="0">
              <a:buFont typeface="Arial" panose="020B0604020202020204" pitchFamily="34" charset="0"/>
              <a:buNone/>
            </a:pPr>
            <a:endParaRPr lang="da-DK" baseline="0" dirty="0" smtClean="0"/>
          </a:p>
          <a:p>
            <a:pPr marL="0" indent="0">
              <a:buFont typeface="Arial" panose="020B0604020202020204" pitchFamily="34" charset="0"/>
              <a:buNone/>
            </a:pPr>
            <a:r>
              <a:rPr lang="da-DK" baseline="0" dirty="0" smtClean="0"/>
              <a:t>Der kan være mange grunde til, at studerende med handicap ikke deltager i studiegrupper</a:t>
            </a:r>
          </a:p>
          <a:p>
            <a:pPr marL="171450" indent="-171450">
              <a:buFontTx/>
              <a:buChar char="-"/>
            </a:pPr>
            <a:r>
              <a:rPr lang="da-DK" baseline="0" dirty="0" smtClean="0"/>
              <a:t>Mange studerende med handicap bliver forsinkede i deres studier </a:t>
            </a:r>
          </a:p>
          <a:p>
            <a:pPr marL="171450" indent="-171450">
              <a:buFontTx/>
              <a:buChar char="-"/>
            </a:pPr>
            <a:r>
              <a:rPr lang="da-DK" baseline="0" dirty="0" smtClean="0"/>
              <a:t>Forsinkede hjælpemidler forsinker læsningen, og den unge ønsker ikke at bremse gruppearbejdet</a:t>
            </a:r>
          </a:p>
          <a:p>
            <a:pPr marL="171450" indent="-171450">
              <a:buFontTx/>
              <a:buChar char="-"/>
            </a:pPr>
            <a:r>
              <a:rPr lang="da-DK" baseline="0" dirty="0" smtClean="0"/>
              <a:t>Nogle studerende har oplevet, at medstuderende ikke ønsker at have dem som en del af studiegruppen. Det er især personer med psykiske problemer, der oplever det, og det udgør en særlig udfordring, når de studerende selv skal danne grupper uden underviserens indblanding </a:t>
            </a: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19</a:t>
            </a:fld>
            <a:endParaRPr lang="da-DK"/>
          </a:p>
        </p:txBody>
      </p:sp>
    </p:spTree>
    <p:extLst>
      <p:ext uri="{BB962C8B-B14F-4D97-AF65-F5344CB8AC3E}">
        <p14:creationId xmlns:p14="http://schemas.microsoft.com/office/powerpoint/2010/main" val="4289917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SUMH – en paraplyorganisation</a:t>
            </a:r>
            <a:r>
              <a:rPr lang="da-DK" baseline="0" dirty="0" smtClean="0"/>
              <a:t> bestående af ungdomshandicap organisationer. Vi arbejder altså med alle former for handicap og har et bredt kendskab til unge med handicap gennem vores projekter, frivillige, og medlemsorganisationer</a:t>
            </a:r>
          </a:p>
          <a:p>
            <a:endParaRPr lang="da-DK" baseline="0" dirty="0" smtClean="0"/>
          </a:p>
          <a:p>
            <a:r>
              <a:rPr lang="da-DK" baseline="0" dirty="0" smtClean="0"/>
              <a:t>Uddannelsesområdet er noget, vi har arbejdet længe med i SUMH – sidste år lavede vi en mindre interviewundersøgelse, som jeg trækker på i dette oplæg, og vi har også iværksat forskellige projekter indenfor området (bl.a. Rækværk, som I også skal høre fra i dag) og arbejder politisk med området </a:t>
            </a: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2</a:t>
            </a:fld>
            <a:endParaRPr lang="da-DK"/>
          </a:p>
        </p:txBody>
      </p:sp>
    </p:spTree>
    <p:extLst>
      <p:ext uri="{BB962C8B-B14F-4D97-AF65-F5344CB8AC3E}">
        <p14:creationId xmlns:p14="http://schemas.microsoft.com/office/powerpoint/2010/main" val="398686560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15FD7849-31EF-4ECC-BD09-2B81918034C2}" type="slidenum">
              <a:rPr lang="da-DK" smtClean="0"/>
              <a:t>20</a:t>
            </a:fld>
            <a:endParaRPr lang="da-DK"/>
          </a:p>
        </p:txBody>
      </p:sp>
    </p:spTree>
    <p:extLst>
      <p:ext uri="{BB962C8B-B14F-4D97-AF65-F5344CB8AC3E}">
        <p14:creationId xmlns:p14="http://schemas.microsoft.com/office/powerpoint/2010/main" val="198527651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dirty="0" smtClean="0"/>
              <a:t>Arthur fik som 16-årig konstateret en kronisk tarm-</a:t>
            </a:r>
            <a:r>
              <a:rPr lang="da-DK" baseline="0" dirty="0" smtClean="0"/>
              <a:t> og leversygdom, hvilket bl.a. betyder, at han må gå til mange undersøgelser, der ligger i undervisningstiden, at han tit er træt og ikke må drikke alkohol. </a:t>
            </a:r>
          </a:p>
          <a:p>
            <a:r>
              <a:rPr lang="da-DK" baseline="0" dirty="0" smtClean="0"/>
              <a:t>Artur griber sit handicap an med åbenhed og humor. </a:t>
            </a:r>
          </a:p>
          <a:p>
            <a:endParaRPr lang="da-DK" baseline="0" dirty="0" smtClean="0"/>
          </a:p>
          <a:p>
            <a:r>
              <a:rPr lang="da-DK" baseline="0" dirty="0" smtClean="0"/>
              <a:t>Men for mange studerende med handicap kan det være svært at danne og bibeholde sociale relationer på deres studie. </a:t>
            </a:r>
          </a:p>
          <a:p>
            <a:pPr marL="171450" indent="-171450">
              <a:buFontTx/>
              <a:buChar char="-"/>
            </a:pPr>
            <a:r>
              <a:rPr lang="da-DK" baseline="0" dirty="0" smtClean="0"/>
              <a:t>Det kan skyldes manglende overskud, træthed eller ressourcekrævende arbejde med ansøgning om dispensationer mv. </a:t>
            </a:r>
          </a:p>
          <a:p>
            <a:pPr marL="171450" indent="-171450">
              <a:buFontTx/>
              <a:buChar char="-"/>
            </a:pPr>
            <a:r>
              <a:rPr lang="da-DK" baseline="0" dirty="0" smtClean="0"/>
              <a:t>Sociale arrangementer involverer ofte alkohol, mange mennesker og højt støjniveau, hvilket især kan være en udfordring for studerende med psykiske handicap og kommunikationshandicap at udholde </a:t>
            </a:r>
          </a:p>
          <a:p>
            <a:pPr marL="171450" indent="-171450">
              <a:buFontTx/>
              <a:buChar char="-"/>
            </a:pP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21</a:t>
            </a:fld>
            <a:endParaRPr lang="da-DK"/>
          </a:p>
        </p:txBody>
      </p:sp>
    </p:spTree>
    <p:extLst>
      <p:ext uri="{BB962C8B-B14F-4D97-AF65-F5344CB8AC3E}">
        <p14:creationId xmlns:p14="http://schemas.microsoft.com/office/powerpoint/2010/main" val="248344088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pPr marL="171450" indent="-171450">
              <a:buFontTx/>
              <a:buChar char="-"/>
            </a:pP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22</a:t>
            </a:fld>
            <a:endParaRPr lang="da-DK"/>
          </a:p>
        </p:txBody>
      </p:sp>
    </p:spTree>
    <p:extLst>
      <p:ext uri="{BB962C8B-B14F-4D97-AF65-F5344CB8AC3E}">
        <p14:creationId xmlns:p14="http://schemas.microsoft.com/office/powerpoint/2010/main" val="248344088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15FD7849-31EF-4ECC-BD09-2B81918034C2}" type="slidenum">
              <a:rPr lang="da-DK" smtClean="0"/>
              <a:t>23</a:t>
            </a:fld>
            <a:endParaRPr lang="da-DK"/>
          </a:p>
        </p:txBody>
      </p:sp>
    </p:spTree>
    <p:extLst>
      <p:ext uri="{BB962C8B-B14F-4D97-AF65-F5344CB8AC3E}">
        <p14:creationId xmlns:p14="http://schemas.microsoft.com/office/powerpoint/2010/main" val="27586319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15FD7849-31EF-4ECC-BD09-2B81918034C2}" type="slidenum">
              <a:rPr lang="da-DK" smtClean="0"/>
              <a:t>3</a:t>
            </a:fld>
            <a:endParaRPr lang="da-DK"/>
          </a:p>
        </p:txBody>
      </p:sp>
    </p:spTree>
    <p:extLst>
      <p:ext uri="{BB962C8B-B14F-4D97-AF65-F5344CB8AC3E}">
        <p14:creationId xmlns:p14="http://schemas.microsoft.com/office/powerpoint/2010/main" val="7613788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u="sng" kern="1200" dirty="0" smtClean="0">
                <a:solidFill>
                  <a:schemeClr val="tx1"/>
                </a:solidFill>
                <a:effectLst/>
                <a:latin typeface="+mn-lt"/>
                <a:ea typeface="+mn-ea"/>
                <a:cs typeface="+mn-cs"/>
              </a:rPr>
              <a:t>Medicinsk og individorienteret </a:t>
            </a:r>
            <a:r>
              <a:rPr lang="da-DK" sz="1200" u="sng" kern="1200" dirty="0" smtClean="0">
                <a:solidFill>
                  <a:schemeClr val="tx1"/>
                </a:solidFill>
                <a:effectLst/>
                <a:latin typeface="+mn-lt"/>
                <a:ea typeface="+mn-ea"/>
                <a:cs typeface="+mn-cs"/>
                <a:sym typeface="Wingdings"/>
              </a:rPr>
              <a:t></a:t>
            </a:r>
            <a:r>
              <a:rPr lang="da-DK" sz="1200" u="sng" kern="1200" dirty="0" smtClean="0">
                <a:solidFill>
                  <a:schemeClr val="tx1"/>
                </a:solidFill>
                <a:effectLst/>
                <a:latin typeface="+mn-lt"/>
                <a:ea typeface="+mn-ea"/>
                <a:cs typeface="+mn-cs"/>
              </a:rPr>
              <a:t> </a:t>
            </a:r>
            <a:endParaRPr lang="da-DK" sz="1200" kern="1200" dirty="0" smtClean="0">
              <a:solidFill>
                <a:schemeClr val="tx1"/>
              </a:solidFill>
              <a:effectLst/>
              <a:latin typeface="+mn-lt"/>
              <a:ea typeface="+mn-ea"/>
              <a:cs typeface="+mn-cs"/>
            </a:endParaRPr>
          </a:p>
          <a:p>
            <a:r>
              <a:rPr lang="da-DK" sz="1200" kern="1200" dirty="0" smtClean="0">
                <a:solidFill>
                  <a:schemeClr val="tx1"/>
                </a:solidFill>
                <a:effectLst/>
                <a:latin typeface="+mn-lt"/>
                <a:ea typeface="+mn-ea"/>
                <a:cs typeface="+mn-cs"/>
              </a:rPr>
              <a:t>Den handicapopfattelse vi har i Danmark har udviklet sig over tid. Tidligere opererede man med et snævert medicinsk og individorienteret handicapbegreb. Her blev en funktionsnedsættelse forstået som en fejl hos det enkelte individ, der skulle diagnosticeres og eventuelt kureres.</a:t>
            </a:r>
          </a:p>
          <a:p>
            <a:r>
              <a:rPr lang="da-DK" sz="1200" u="sng" kern="1200" dirty="0" smtClean="0">
                <a:solidFill>
                  <a:schemeClr val="tx1"/>
                </a:solidFill>
                <a:effectLst/>
                <a:latin typeface="+mn-lt"/>
                <a:ea typeface="+mn-ea"/>
                <a:cs typeface="+mn-cs"/>
              </a:rPr>
              <a:t>Personer med handicap integreres i samfundet </a:t>
            </a:r>
            <a:r>
              <a:rPr lang="da-DK" sz="1200" u="sng" kern="1200" dirty="0" smtClean="0">
                <a:solidFill>
                  <a:schemeClr val="tx1"/>
                </a:solidFill>
                <a:effectLst/>
                <a:latin typeface="+mn-lt"/>
                <a:ea typeface="+mn-ea"/>
                <a:cs typeface="+mn-cs"/>
                <a:sym typeface="Wingdings"/>
              </a:rPr>
              <a:t></a:t>
            </a:r>
            <a:endParaRPr lang="da-DK" sz="1200" kern="1200" dirty="0" smtClean="0">
              <a:solidFill>
                <a:schemeClr val="tx1"/>
              </a:solidFill>
              <a:effectLst/>
              <a:latin typeface="+mn-lt"/>
              <a:ea typeface="+mn-ea"/>
              <a:cs typeface="+mn-cs"/>
            </a:endParaRPr>
          </a:p>
          <a:p>
            <a:r>
              <a:rPr lang="da-DK" sz="1200" kern="1200" dirty="0" smtClean="0">
                <a:solidFill>
                  <a:schemeClr val="tx1"/>
                </a:solidFill>
                <a:effectLst/>
                <a:latin typeface="+mn-lt"/>
                <a:ea typeface="+mn-ea"/>
                <a:cs typeface="+mn-cs"/>
              </a:rPr>
              <a:t>Denne individfokuserede forståelse blev i høj grad udfordret i takt med, at mennesker med en funktionsnedsættelse blev integreret i normalsamfundet. Jo dybere integrationen gik, desto tydeligere blev det, at problemet ikke alene kunne løses på individsiden. Det samfund og de omgivelser, mennesker med en funktionsnedsættelse skulle integreres i, var slet ikke indrettet til at modtage de borgere. Forudsætningen for en vellykket integration var derfor, at det samfund, der skulle integreres til, forandrede sig.</a:t>
            </a:r>
          </a:p>
          <a:p>
            <a:r>
              <a:rPr lang="da-DK" sz="1200" u="sng" kern="1200" dirty="0" smtClean="0">
                <a:solidFill>
                  <a:schemeClr val="tx1"/>
                </a:solidFill>
                <a:effectLst/>
                <a:latin typeface="+mn-lt"/>
                <a:ea typeface="+mn-ea"/>
                <a:cs typeface="+mn-cs"/>
              </a:rPr>
              <a:t>Relationelt og socialt orienteret handicapbegreb </a:t>
            </a:r>
            <a:r>
              <a:rPr lang="da-DK" sz="1200" u="sng" kern="1200" dirty="0" smtClean="0">
                <a:solidFill>
                  <a:schemeClr val="tx1"/>
                </a:solidFill>
                <a:effectLst/>
                <a:latin typeface="+mn-lt"/>
                <a:ea typeface="+mn-ea"/>
                <a:cs typeface="+mn-cs"/>
                <a:sym typeface="Wingdings"/>
              </a:rPr>
              <a:t></a:t>
            </a:r>
            <a:endParaRPr lang="da-DK" sz="1200" kern="1200" dirty="0" smtClean="0">
              <a:solidFill>
                <a:schemeClr val="tx1"/>
              </a:solidFill>
              <a:effectLst/>
              <a:latin typeface="+mn-lt"/>
              <a:ea typeface="+mn-ea"/>
              <a:cs typeface="+mn-cs"/>
            </a:endParaRPr>
          </a:p>
          <a:p>
            <a:r>
              <a:rPr lang="da-DK" sz="1200" kern="1200" dirty="0" smtClean="0">
                <a:solidFill>
                  <a:schemeClr val="tx1"/>
                </a:solidFill>
                <a:effectLst/>
                <a:latin typeface="+mn-lt"/>
                <a:ea typeface="+mn-ea"/>
                <a:cs typeface="+mn-cs"/>
              </a:rPr>
              <a:t>Denne udvikling affødte bl.a. et handicapbegreb, som i langt højere grad fokuserer på de barrierer, som samfundet og omgivelserne skaber. Denne lokale danske udvikling forløb parallelt med en helt tilsvarende international udvikling, som i 1993 førte til en formulering af det såkaldte miljørelaterede handicapbegreb i FN.</a:t>
            </a:r>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4</a:t>
            </a:fld>
            <a:endParaRPr lang="da-DK"/>
          </a:p>
        </p:txBody>
      </p:sp>
    </p:spTree>
    <p:extLst>
      <p:ext uri="{BB962C8B-B14F-4D97-AF65-F5344CB8AC3E}">
        <p14:creationId xmlns:p14="http://schemas.microsoft.com/office/powerpoint/2010/main" val="10922549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u="sng" kern="1200" dirty="0" smtClean="0">
                <a:solidFill>
                  <a:schemeClr val="tx1"/>
                </a:solidFill>
                <a:effectLst/>
                <a:latin typeface="+mn-lt"/>
                <a:ea typeface="+mn-ea"/>
                <a:cs typeface="+mn-cs"/>
              </a:rPr>
              <a:t>Funktionsnedsættelse + barriere = handicap</a:t>
            </a:r>
            <a:endParaRPr lang="da-DK" sz="1200" kern="1200" dirty="0" smtClean="0">
              <a:solidFill>
                <a:schemeClr val="tx1"/>
              </a:solidFill>
              <a:effectLst/>
              <a:latin typeface="+mn-lt"/>
              <a:ea typeface="+mn-ea"/>
              <a:cs typeface="+mn-cs"/>
            </a:endParaRPr>
          </a:p>
          <a:p>
            <a:r>
              <a:rPr lang="da-DK" sz="1200" kern="1200" dirty="0" smtClean="0">
                <a:solidFill>
                  <a:schemeClr val="tx1"/>
                </a:solidFill>
                <a:effectLst/>
                <a:latin typeface="+mn-lt"/>
                <a:ea typeface="+mn-ea"/>
                <a:cs typeface="+mn-cs"/>
              </a:rPr>
              <a:t>Her har jeg forsøgt at skitsere forståelsen af det miljørelaterede handicapbegreb, som meget forenklet er visualiseret med en person, der sidder i kørestol. Her er det først i mødet med trapperne at handicappet egentlig opstår.</a:t>
            </a:r>
          </a:p>
          <a:p>
            <a:endParaRPr lang="da-DK" sz="1200" kern="1200" dirty="0" smtClean="0">
              <a:solidFill>
                <a:schemeClr val="tx1"/>
              </a:solidFill>
              <a:effectLst/>
              <a:latin typeface="+mn-lt"/>
              <a:ea typeface="+mn-ea"/>
              <a:cs typeface="+mn-cs"/>
            </a:endParaRPr>
          </a:p>
          <a:p>
            <a:r>
              <a:rPr lang="da-DK" sz="1200" kern="1200" dirty="0" smtClean="0">
                <a:solidFill>
                  <a:schemeClr val="tx1"/>
                </a:solidFill>
                <a:effectLst/>
                <a:latin typeface="+mn-lt"/>
                <a:ea typeface="+mn-ea"/>
                <a:cs typeface="+mn-cs"/>
              </a:rPr>
              <a:t>Her sker der altså en skelnen i mellem de to nøglebegreber:</a:t>
            </a:r>
          </a:p>
          <a:p>
            <a:pPr lvl="0"/>
            <a:r>
              <a:rPr lang="da-DK" sz="1200" b="1" kern="1200" dirty="0" smtClean="0">
                <a:solidFill>
                  <a:schemeClr val="tx1"/>
                </a:solidFill>
                <a:effectLst/>
                <a:latin typeface="+mn-lt"/>
                <a:ea typeface="+mn-ea"/>
                <a:cs typeface="+mn-cs"/>
              </a:rPr>
              <a:t>Funktionsnedsættelsen</a:t>
            </a:r>
            <a:r>
              <a:rPr lang="da-DK" sz="1200" kern="1200" dirty="0" smtClean="0">
                <a:solidFill>
                  <a:schemeClr val="tx1"/>
                </a:solidFill>
                <a:effectLst/>
                <a:latin typeface="+mn-lt"/>
                <a:ea typeface="+mn-ea"/>
                <a:cs typeface="+mn-cs"/>
              </a:rPr>
              <a:t> er det givne objektivt konstaterbare hos en person, hvad enten den er fysisk, psykisk eller intellektuel – som for eksempel nedsat syn, manglende hørelse eller en psykisk eller kognitiv funktionsnedsættelse (her et bevægelseshandicap)</a:t>
            </a:r>
          </a:p>
          <a:p>
            <a:pPr lvl="0"/>
            <a:r>
              <a:rPr lang="da-DK" sz="1200" b="1" kern="1200" dirty="0" smtClean="0">
                <a:solidFill>
                  <a:schemeClr val="tx1"/>
                </a:solidFill>
                <a:effectLst/>
                <a:latin typeface="+mn-lt"/>
                <a:ea typeface="+mn-ea"/>
                <a:cs typeface="+mn-cs"/>
              </a:rPr>
              <a:t>Handicappet</a:t>
            </a:r>
            <a:r>
              <a:rPr lang="da-DK" sz="1200" kern="1200" dirty="0" smtClean="0">
                <a:solidFill>
                  <a:schemeClr val="tx1"/>
                </a:solidFill>
                <a:effectLst/>
                <a:latin typeface="+mn-lt"/>
                <a:ea typeface="+mn-ea"/>
                <a:cs typeface="+mn-cs"/>
              </a:rPr>
              <a:t> er derimod det, der ligger uden for personen. Handicappet er det relative og situationsafhængige – det er ikke en skavank ved den enkelte, men en skavank ved omgivelserne (Ingen rampe, elevator mv.)</a:t>
            </a:r>
          </a:p>
          <a:p>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5</a:t>
            </a:fld>
            <a:endParaRPr lang="da-DK"/>
          </a:p>
        </p:txBody>
      </p:sp>
    </p:spTree>
    <p:extLst>
      <p:ext uri="{BB962C8B-B14F-4D97-AF65-F5344CB8AC3E}">
        <p14:creationId xmlns:p14="http://schemas.microsoft.com/office/powerpoint/2010/main" val="3730453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15FD7849-31EF-4ECC-BD09-2B81918034C2}" type="slidenum">
              <a:rPr lang="da-DK" smtClean="0"/>
              <a:t>6</a:t>
            </a:fld>
            <a:endParaRPr lang="da-DK"/>
          </a:p>
        </p:txBody>
      </p:sp>
    </p:spTree>
    <p:extLst>
      <p:ext uri="{BB962C8B-B14F-4D97-AF65-F5344CB8AC3E}">
        <p14:creationId xmlns:p14="http://schemas.microsoft.com/office/powerpoint/2010/main" val="78907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diasnummer 3"/>
          <p:cNvSpPr>
            <a:spLocks noGrp="1"/>
          </p:cNvSpPr>
          <p:nvPr>
            <p:ph type="sldNum" sz="quarter" idx="10"/>
          </p:nvPr>
        </p:nvSpPr>
        <p:spPr/>
        <p:txBody>
          <a:bodyPr/>
          <a:lstStyle/>
          <a:p>
            <a:fld id="{15FD7849-31EF-4ECC-BD09-2B81918034C2}" type="slidenum">
              <a:rPr lang="da-DK" smtClean="0"/>
              <a:t>7</a:t>
            </a:fld>
            <a:endParaRPr lang="da-DK"/>
          </a:p>
        </p:txBody>
      </p:sp>
    </p:spTree>
    <p:extLst>
      <p:ext uri="{BB962C8B-B14F-4D97-AF65-F5344CB8AC3E}">
        <p14:creationId xmlns:p14="http://schemas.microsoft.com/office/powerpoint/2010/main" val="6897373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u="sng" kern="1200" dirty="0" smtClean="0">
                <a:solidFill>
                  <a:schemeClr val="tx1"/>
                </a:solidFill>
                <a:effectLst/>
                <a:latin typeface="+mn-lt"/>
                <a:ea typeface="+mn-ea"/>
                <a:cs typeface="+mn-cs"/>
              </a:rPr>
              <a:t>Usynlige handicap </a:t>
            </a:r>
            <a:endParaRPr lang="da-DK" sz="1200" kern="1200" dirty="0" smtClean="0">
              <a:solidFill>
                <a:schemeClr val="tx1"/>
              </a:solidFill>
              <a:effectLst/>
              <a:latin typeface="+mn-lt"/>
              <a:ea typeface="+mn-ea"/>
              <a:cs typeface="+mn-cs"/>
            </a:endParaRPr>
          </a:p>
          <a:p>
            <a:pPr marL="171450" indent="-171450">
              <a:buFontTx/>
              <a:buChar char="-"/>
            </a:pPr>
            <a:r>
              <a:rPr lang="da-DK" sz="1200" kern="1200" dirty="0" smtClean="0">
                <a:solidFill>
                  <a:schemeClr val="tx1"/>
                </a:solidFill>
                <a:effectLst/>
                <a:latin typeface="+mn-lt"/>
                <a:ea typeface="+mn-ea"/>
                <a:cs typeface="+mn-cs"/>
              </a:rPr>
              <a:t>Det kan nogle gange være nemmere at se og forstå, at en person i f.eks. kørestol, med gangbesvær eller med en synlig blindestok har en funktionsnedsættelse end hvis det drejer sig om en person med en funktionsnedsættelse, der er svær at se for omverdenen.</a:t>
            </a:r>
            <a:r>
              <a:rPr lang="da-DK" sz="1200" kern="1200" baseline="0" dirty="0" smtClean="0">
                <a:solidFill>
                  <a:schemeClr val="tx1"/>
                </a:solidFill>
                <a:effectLst/>
                <a:latin typeface="+mn-lt"/>
                <a:ea typeface="+mn-ea"/>
                <a:cs typeface="+mn-cs"/>
              </a:rPr>
              <a:t> </a:t>
            </a:r>
            <a:r>
              <a:rPr lang="da-DK" sz="1200" kern="1200" dirty="0" smtClean="0">
                <a:solidFill>
                  <a:schemeClr val="tx1"/>
                </a:solidFill>
                <a:effectLst/>
                <a:latin typeface="+mn-lt"/>
                <a:ea typeface="+mn-ea"/>
                <a:cs typeface="+mn-cs"/>
              </a:rPr>
              <a:t>Når man har en ”usynlig” funktionsnedsættelse kan det opleves, at ens situation ikke bliver forstået eller anerkendt af omgivelserne. Manglende forståelse eller viden i forhold til det usynlige handicap kan komme til udtryk i fordomme, i tvivl og berøringsangst.</a:t>
            </a:r>
          </a:p>
          <a:p>
            <a:pPr marL="171450" indent="-171450">
              <a:buFontTx/>
              <a:buChar char="-"/>
            </a:pPr>
            <a:r>
              <a:rPr lang="da-DK" sz="1200" kern="1200" dirty="0" smtClean="0">
                <a:solidFill>
                  <a:schemeClr val="tx1"/>
                </a:solidFill>
                <a:effectLst/>
                <a:latin typeface="+mn-lt"/>
                <a:ea typeface="+mn-ea"/>
                <a:cs typeface="+mn-cs"/>
              </a:rPr>
              <a:t>Det kan være svært at imødekomme</a:t>
            </a:r>
            <a:r>
              <a:rPr lang="da-DK" sz="1200" kern="1200" baseline="0" dirty="0" smtClean="0">
                <a:solidFill>
                  <a:schemeClr val="tx1"/>
                </a:solidFill>
                <a:effectLst/>
                <a:latin typeface="+mn-lt"/>
                <a:ea typeface="+mn-ea"/>
                <a:cs typeface="+mn-cs"/>
              </a:rPr>
              <a:t> noget, man reelt ikke kender til som forening</a:t>
            </a:r>
          </a:p>
          <a:p>
            <a:pPr marL="171450" indent="-171450">
              <a:buFontTx/>
              <a:buChar char="-"/>
            </a:pPr>
            <a:r>
              <a:rPr lang="da-DK" sz="1200" kern="1200" baseline="0" dirty="0" smtClean="0">
                <a:solidFill>
                  <a:schemeClr val="tx1"/>
                </a:solidFill>
                <a:effectLst/>
                <a:latin typeface="+mn-lt"/>
                <a:ea typeface="+mn-ea"/>
                <a:cs typeface="+mn-cs"/>
              </a:rPr>
              <a:t>Det kan være svært for personen selv, at skulle gøre opmærksom på det (frygt for stigmatisering)</a:t>
            </a:r>
            <a:endParaRPr lang="da-DK" sz="1200" kern="1200" dirty="0" smtClean="0">
              <a:solidFill>
                <a:schemeClr val="tx1"/>
              </a:solidFill>
              <a:effectLst/>
              <a:latin typeface="+mn-lt"/>
              <a:ea typeface="+mn-ea"/>
              <a:cs typeface="+mn-cs"/>
            </a:endParaRPr>
          </a:p>
          <a:p>
            <a:endParaRPr lang="da-DK" sz="1200" kern="1200" dirty="0" smtClean="0">
              <a:solidFill>
                <a:schemeClr val="tx1"/>
              </a:solidFill>
              <a:effectLst/>
              <a:latin typeface="+mn-lt"/>
              <a:ea typeface="+mn-ea"/>
              <a:cs typeface="+mn-cs"/>
            </a:endParaRPr>
          </a:p>
          <a:p>
            <a:r>
              <a:rPr lang="da-DK" sz="1200" u="sng" kern="1200" dirty="0" smtClean="0">
                <a:solidFill>
                  <a:schemeClr val="tx1"/>
                </a:solidFill>
                <a:effectLst/>
                <a:latin typeface="+mn-lt"/>
                <a:ea typeface="+mn-ea"/>
                <a:cs typeface="+mn-cs"/>
              </a:rPr>
              <a:t>Synlige</a:t>
            </a:r>
            <a:r>
              <a:rPr lang="da-DK" sz="1200" u="sng" kern="1200" baseline="0" dirty="0" smtClean="0">
                <a:solidFill>
                  <a:schemeClr val="tx1"/>
                </a:solidFill>
                <a:effectLst/>
                <a:latin typeface="+mn-lt"/>
                <a:ea typeface="+mn-ea"/>
                <a:cs typeface="+mn-cs"/>
              </a:rPr>
              <a:t> handicap</a:t>
            </a:r>
          </a:p>
          <a:p>
            <a:pPr marL="171450" indent="-171450">
              <a:buFontTx/>
              <a:buChar char="-"/>
            </a:pPr>
            <a:r>
              <a:rPr lang="da-DK" sz="1200" u="none" kern="1200" baseline="0" dirty="0" smtClean="0">
                <a:solidFill>
                  <a:schemeClr val="tx1"/>
                </a:solidFill>
                <a:effectLst/>
                <a:latin typeface="+mn-lt"/>
                <a:ea typeface="+mn-ea"/>
                <a:cs typeface="+mn-cs"/>
              </a:rPr>
              <a:t>Det kan være svært at slippe ud af en bestemt rolle </a:t>
            </a:r>
            <a:r>
              <a:rPr lang="da-DK" sz="1200" u="none" kern="1200" baseline="0" dirty="0" smtClean="0">
                <a:solidFill>
                  <a:schemeClr val="tx1"/>
                </a:solidFill>
                <a:effectLst/>
                <a:latin typeface="+mn-lt"/>
                <a:ea typeface="+mn-ea"/>
                <a:cs typeface="+mn-cs"/>
                <a:sym typeface="Wingdings" panose="05000000000000000000" pitchFamily="2" charset="2"/>
              </a:rPr>
              <a:t> unødvendig medlidenhed eller peptalks</a:t>
            </a:r>
          </a:p>
          <a:p>
            <a:pPr marL="171450" indent="-171450">
              <a:buFontTx/>
              <a:buChar char="-"/>
            </a:pPr>
            <a:r>
              <a:rPr lang="da-DK" sz="1200" u="none" kern="1200" baseline="0" dirty="0" smtClean="0">
                <a:solidFill>
                  <a:schemeClr val="tx1"/>
                </a:solidFill>
                <a:effectLst/>
                <a:latin typeface="+mn-lt"/>
                <a:ea typeface="+mn-ea"/>
                <a:cs typeface="+mn-cs"/>
                <a:sym typeface="Wingdings" panose="05000000000000000000" pitchFamily="2" charset="2"/>
              </a:rPr>
              <a:t>Usikkerhed i forhold til håndtering af en fysisk anderledes krop/bevægelse/adfærd (elefant i rummet)</a:t>
            </a:r>
            <a:endParaRPr lang="da-DK" sz="1200" u="none" kern="1200" dirty="0" smtClean="0">
              <a:solidFill>
                <a:schemeClr val="tx1"/>
              </a:solidFill>
              <a:effectLst/>
              <a:latin typeface="+mn-lt"/>
              <a:ea typeface="+mn-ea"/>
              <a:cs typeface="+mn-cs"/>
            </a:endParaRPr>
          </a:p>
          <a:p>
            <a:endParaRPr lang="da-DK" sz="1200" kern="1200" dirty="0" smtClean="0">
              <a:solidFill>
                <a:schemeClr val="tx1"/>
              </a:solidFill>
              <a:effectLst/>
              <a:latin typeface="+mn-lt"/>
              <a:ea typeface="+mn-ea"/>
              <a:cs typeface="+mn-cs"/>
            </a:endParaRPr>
          </a:p>
          <a:p>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8</a:t>
            </a:fld>
            <a:endParaRPr lang="da-DK"/>
          </a:p>
        </p:txBody>
      </p:sp>
    </p:spTree>
    <p:extLst>
      <p:ext uri="{BB962C8B-B14F-4D97-AF65-F5344CB8AC3E}">
        <p14:creationId xmlns:p14="http://schemas.microsoft.com/office/powerpoint/2010/main" val="23690950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dirty="0" smtClean="0">
                <a:ln>
                  <a:noFill/>
                </a:ln>
                <a:solidFill>
                  <a:prstClr val="black"/>
                </a:solidFill>
                <a:effectLst/>
                <a:uLnTx/>
                <a:uFillTx/>
                <a:latin typeface="+mn-lt"/>
                <a:ea typeface="+mn-ea"/>
                <a:cs typeface="+mn-cs"/>
              </a:rPr>
              <a:t>Vi arbejder med </a:t>
            </a:r>
            <a:r>
              <a:rPr kumimoji="0" lang="da-DK" sz="1200" b="1" i="0" u="none" strike="noStrike" kern="1200" cap="none" spc="0" normalizeH="0" baseline="0" noProof="0" dirty="0" smtClean="0">
                <a:ln>
                  <a:noFill/>
                </a:ln>
                <a:solidFill>
                  <a:prstClr val="black"/>
                </a:solidFill>
                <a:effectLst/>
                <a:uLnTx/>
                <a:uFillTx/>
                <a:latin typeface="+mn-lt"/>
                <a:ea typeface="+mn-ea"/>
                <a:cs typeface="+mn-cs"/>
              </a:rPr>
              <a:t>tre tilgængelighedsområder</a:t>
            </a:r>
            <a:r>
              <a:rPr kumimoji="0" lang="da-DK" sz="1200" b="0" i="0" u="none" strike="noStrike" kern="1200" cap="none" spc="0" normalizeH="0" baseline="0" noProof="0" dirty="0" smtClean="0">
                <a:ln>
                  <a:noFill/>
                </a:ln>
                <a:solidFill>
                  <a:prstClr val="black"/>
                </a:solidFill>
                <a:effectLst/>
                <a:uLnTx/>
                <a:uFillTx/>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dirty="0" smtClean="0">
                <a:ln>
                  <a:noFill/>
                </a:ln>
                <a:solidFill>
                  <a:prstClr val="black"/>
                </a:solidFill>
                <a:effectLst/>
                <a:uLnTx/>
                <a:uFillTx/>
                <a:latin typeface="+mn-lt"/>
                <a:ea typeface="+mn-ea"/>
                <a:cs typeface="+mn-cs"/>
              </a:rPr>
              <a:t>Disse tre tilgængelighedsområder omfatter den fysiske, faglige og sociale tilgængelighed. En trekant hvor </a:t>
            </a:r>
            <a:r>
              <a:rPr kumimoji="0" lang="da-DK" sz="1200" b="1" i="0" u="none" strike="noStrike" kern="1200" cap="none" spc="0" normalizeH="0" baseline="0" noProof="0" dirty="0" smtClean="0">
                <a:ln>
                  <a:noFill/>
                </a:ln>
                <a:solidFill>
                  <a:prstClr val="black"/>
                </a:solidFill>
                <a:effectLst/>
                <a:uLnTx/>
                <a:uFillTx/>
                <a:latin typeface="+mn-lt"/>
                <a:ea typeface="+mn-ea"/>
                <a:cs typeface="+mn-cs"/>
              </a:rPr>
              <a:t>alle tre sider hænger sammen!</a:t>
            </a:r>
            <a:endParaRPr kumimoji="0" lang="da-DK" sz="1200" b="0" i="0" u="none" strike="noStrike" kern="1200" cap="none" spc="0" normalizeH="0" baseline="0" noProof="0" dirty="0" smtClean="0">
              <a:ln>
                <a:noFill/>
              </a:ln>
              <a:solidFill>
                <a:prstClr val="black"/>
              </a:solidFill>
              <a:effectLst/>
              <a:uLnTx/>
              <a:uFillTx/>
              <a:latin typeface="+mn-lt"/>
              <a:ea typeface="+mn-ea"/>
              <a:cs typeface="+mn-cs"/>
            </a:endParaRPr>
          </a:p>
          <a:p>
            <a:endParaRPr lang="da-DK" dirty="0" smtClean="0"/>
          </a:p>
          <a:p>
            <a:endParaRPr lang="da-DK" dirty="0"/>
          </a:p>
        </p:txBody>
      </p:sp>
      <p:sp>
        <p:nvSpPr>
          <p:cNvPr id="4" name="Pladsholder til diasnummer 3"/>
          <p:cNvSpPr>
            <a:spLocks noGrp="1"/>
          </p:cNvSpPr>
          <p:nvPr>
            <p:ph type="sldNum" sz="quarter" idx="10"/>
          </p:nvPr>
        </p:nvSpPr>
        <p:spPr/>
        <p:txBody>
          <a:bodyPr/>
          <a:lstStyle/>
          <a:p>
            <a:fld id="{15FD7849-31EF-4ECC-BD09-2B81918034C2}" type="slidenum">
              <a:rPr lang="da-DK" smtClean="0"/>
              <a:t>9</a:t>
            </a:fld>
            <a:endParaRPr lang="da-DK"/>
          </a:p>
        </p:txBody>
      </p:sp>
    </p:spTree>
    <p:extLst>
      <p:ext uri="{BB962C8B-B14F-4D97-AF65-F5344CB8AC3E}">
        <p14:creationId xmlns:p14="http://schemas.microsoft.com/office/powerpoint/2010/main" val="3093228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hasCustomPrompt="1"/>
          </p:nvPr>
        </p:nvSpPr>
        <p:spPr>
          <a:xfrm>
            <a:off x="685800" y="2130425"/>
            <a:ext cx="7772400" cy="1470025"/>
          </a:xfrm>
        </p:spPr>
        <p:txBody>
          <a:bodyPr/>
          <a:lstStyle/>
          <a:p>
            <a:r>
              <a:rPr lang="da-DK" dirty="0" smtClean="0"/>
              <a:t>KLIK FOR AT REDIGERE</a:t>
            </a:r>
            <a:endParaRPr lang="da-DK" dirty="0"/>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dirty="0"/>
          </a:p>
        </p:txBody>
      </p:sp>
      <p:sp>
        <p:nvSpPr>
          <p:cNvPr id="4" name="Pladsholder til dato 3"/>
          <p:cNvSpPr>
            <a:spLocks noGrp="1"/>
          </p:cNvSpPr>
          <p:nvPr>
            <p:ph type="dt" sz="half" idx="10"/>
          </p:nvPr>
        </p:nvSpPr>
        <p:spPr/>
        <p:txBody>
          <a:bodyPr/>
          <a:lstStyle/>
          <a:p>
            <a:fld id="{F2450671-A3C8-4B08-9F95-3496F89FD66A}" type="datetimeFigureOut">
              <a:rPr lang="da-DK" smtClean="0"/>
              <a:t>21-05-2015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CB2830B9-5A2F-41E9-835D-F89C1A265B6C}" type="slidenum">
              <a:rPr lang="da-DK" smtClean="0"/>
              <a:t>‹nr.›</a:t>
            </a:fld>
            <a:endParaRPr lang="da-DK"/>
          </a:p>
        </p:txBody>
      </p:sp>
      <p:cxnSp>
        <p:nvCxnSpPr>
          <p:cNvPr id="7" name="Lige forbindelse 6"/>
          <p:cNvCxnSpPr/>
          <p:nvPr userDrawn="1"/>
        </p:nvCxnSpPr>
        <p:spPr>
          <a:xfrm>
            <a:off x="467544" y="3356992"/>
            <a:ext cx="8208912"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59979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F2450671-A3C8-4B08-9F95-3496F89FD66A}" type="datetimeFigureOut">
              <a:rPr lang="da-DK" smtClean="0"/>
              <a:t>21-05-2015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CB2830B9-5A2F-41E9-835D-F89C1A265B6C}" type="slidenum">
              <a:rPr lang="da-DK" smtClean="0"/>
              <a:t>‹nr.›</a:t>
            </a:fld>
            <a:endParaRPr lang="da-DK"/>
          </a:p>
        </p:txBody>
      </p:sp>
    </p:spTree>
    <p:extLst>
      <p:ext uri="{BB962C8B-B14F-4D97-AF65-F5344CB8AC3E}">
        <p14:creationId xmlns:p14="http://schemas.microsoft.com/office/powerpoint/2010/main" val="1601541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F2450671-A3C8-4B08-9F95-3496F89FD66A}" type="datetimeFigureOut">
              <a:rPr lang="da-DK" smtClean="0"/>
              <a:t>21-05-2015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CB2830B9-5A2F-41E9-835D-F89C1A265B6C}" type="slidenum">
              <a:rPr lang="da-DK" smtClean="0"/>
              <a:t>‹nr.›</a:t>
            </a:fld>
            <a:endParaRPr lang="da-DK"/>
          </a:p>
        </p:txBody>
      </p:sp>
    </p:spTree>
    <p:extLst>
      <p:ext uri="{BB962C8B-B14F-4D97-AF65-F5344CB8AC3E}">
        <p14:creationId xmlns:p14="http://schemas.microsoft.com/office/powerpoint/2010/main" val="3718506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b="0"/>
            </a:lvl1pPr>
          </a:lstStyle>
          <a:p>
            <a:r>
              <a:rPr lang="da-DK" dirty="0" smtClean="0"/>
              <a:t>KLIK FOR AT REDIGERE</a:t>
            </a:r>
            <a:endParaRPr lang="da-DK" dirty="0"/>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dirty="0"/>
          </a:p>
        </p:txBody>
      </p:sp>
      <p:sp>
        <p:nvSpPr>
          <p:cNvPr id="4" name="Pladsholder til dato 3"/>
          <p:cNvSpPr>
            <a:spLocks noGrp="1"/>
          </p:cNvSpPr>
          <p:nvPr>
            <p:ph type="dt" sz="half" idx="10"/>
          </p:nvPr>
        </p:nvSpPr>
        <p:spPr/>
        <p:txBody>
          <a:bodyPr/>
          <a:lstStyle/>
          <a:p>
            <a:fld id="{F2450671-A3C8-4B08-9F95-3496F89FD66A}" type="datetimeFigureOut">
              <a:rPr lang="da-DK" smtClean="0"/>
              <a:t>21-05-2015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CB2830B9-5A2F-41E9-835D-F89C1A265B6C}" type="slidenum">
              <a:rPr lang="da-DK" smtClean="0"/>
              <a:t>‹nr.›</a:t>
            </a:fld>
            <a:endParaRPr lang="da-DK"/>
          </a:p>
        </p:txBody>
      </p:sp>
      <p:cxnSp>
        <p:nvCxnSpPr>
          <p:cNvPr id="7" name="Lige forbindelse 6"/>
          <p:cNvCxnSpPr/>
          <p:nvPr userDrawn="1"/>
        </p:nvCxnSpPr>
        <p:spPr>
          <a:xfrm>
            <a:off x="467544" y="1340768"/>
            <a:ext cx="8208912"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4631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685800" y="4077072"/>
            <a:ext cx="7772400" cy="1362075"/>
          </a:xfrm>
        </p:spPr>
        <p:txBody>
          <a:bodyPr anchor="t"/>
          <a:lstStyle>
            <a:lvl1pPr algn="l">
              <a:defRPr sz="4000" b="1" cap="all"/>
            </a:lvl1pPr>
          </a:lstStyle>
          <a:p>
            <a:r>
              <a:rPr lang="da-DK" smtClean="0"/>
              <a:t>Klik for at redigere i master</a:t>
            </a:r>
            <a:endParaRPr lang="da-DK" dirty="0"/>
          </a:p>
        </p:txBody>
      </p:sp>
      <p:sp>
        <p:nvSpPr>
          <p:cNvPr id="3" name="Pladsholder til tekst 2"/>
          <p:cNvSpPr>
            <a:spLocks noGrp="1"/>
          </p:cNvSpPr>
          <p:nvPr>
            <p:ph type="body" idx="1"/>
          </p:nvPr>
        </p:nvSpPr>
        <p:spPr>
          <a:xfrm>
            <a:off x="685800" y="256490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F2450671-A3C8-4B08-9F95-3496F89FD66A}" type="datetimeFigureOut">
              <a:rPr lang="da-DK" smtClean="0"/>
              <a:t>21-05-2015</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CB2830B9-5A2F-41E9-835D-F89C1A265B6C}" type="slidenum">
              <a:rPr lang="da-DK" smtClean="0"/>
              <a:t>‹nr.›</a:t>
            </a:fld>
            <a:endParaRPr lang="da-DK"/>
          </a:p>
        </p:txBody>
      </p:sp>
      <p:cxnSp>
        <p:nvCxnSpPr>
          <p:cNvPr id="7" name="Lige forbindelse 6"/>
          <p:cNvCxnSpPr/>
          <p:nvPr userDrawn="1"/>
        </p:nvCxnSpPr>
        <p:spPr>
          <a:xfrm>
            <a:off x="467544" y="5517232"/>
            <a:ext cx="8208912"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82037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da-DK" dirty="0" smtClean="0"/>
              <a:t>KLIK FOR AT REDIGERE</a:t>
            </a:r>
            <a:endParaRPr lang="da-DK" dirty="0"/>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F2450671-A3C8-4B08-9F95-3496F89FD66A}" type="datetimeFigureOut">
              <a:rPr lang="da-DK" smtClean="0"/>
              <a:t>21-05-2015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CB2830B9-5A2F-41E9-835D-F89C1A265B6C}" type="slidenum">
              <a:rPr lang="da-DK" smtClean="0"/>
              <a:t>‹nr.›</a:t>
            </a:fld>
            <a:endParaRPr lang="da-DK"/>
          </a:p>
        </p:txBody>
      </p:sp>
      <p:cxnSp>
        <p:nvCxnSpPr>
          <p:cNvPr id="8" name="Lige forbindelse 7"/>
          <p:cNvCxnSpPr/>
          <p:nvPr userDrawn="1"/>
        </p:nvCxnSpPr>
        <p:spPr>
          <a:xfrm>
            <a:off x="467544" y="1340768"/>
            <a:ext cx="8208912"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8914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a-DK" dirty="0" smtClean="0"/>
              <a:t>KLIK FOR AT REDIGERE</a:t>
            </a:r>
            <a:endParaRPr lang="da-DK" dirty="0"/>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F2450671-A3C8-4B08-9F95-3496F89FD66A}" type="datetimeFigureOut">
              <a:rPr lang="da-DK" smtClean="0"/>
              <a:t>21-05-2015</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CB2830B9-5A2F-41E9-835D-F89C1A265B6C}" type="slidenum">
              <a:rPr lang="da-DK" smtClean="0"/>
              <a:t>‹nr.›</a:t>
            </a:fld>
            <a:endParaRPr lang="da-DK"/>
          </a:p>
        </p:txBody>
      </p:sp>
      <p:cxnSp>
        <p:nvCxnSpPr>
          <p:cNvPr id="10" name="Lige forbindelse 9"/>
          <p:cNvCxnSpPr/>
          <p:nvPr userDrawn="1"/>
        </p:nvCxnSpPr>
        <p:spPr>
          <a:xfrm>
            <a:off x="467544" y="1340768"/>
            <a:ext cx="8208912"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1136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p>
            <a:r>
              <a:rPr lang="da-DK" dirty="0" smtClean="0"/>
              <a:t>KLIK FOR AT REDIGERE</a:t>
            </a:r>
            <a:endParaRPr lang="da-DK" dirty="0"/>
          </a:p>
        </p:txBody>
      </p:sp>
      <p:sp>
        <p:nvSpPr>
          <p:cNvPr id="3" name="Pladsholder til dato 2"/>
          <p:cNvSpPr>
            <a:spLocks noGrp="1"/>
          </p:cNvSpPr>
          <p:nvPr>
            <p:ph type="dt" sz="half" idx="10"/>
          </p:nvPr>
        </p:nvSpPr>
        <p:spPr/>
        <p:txBody>
          <a:bodyPr/>
          <a:lstStyle/>
          <a:p>
            <a:fld id="{F2450671-A3C8-4B08-9F95-3496F89FD66A}" type="datetimeFigureOut">
              <a:rPr lang="da-DK" smtClean="0"/>
              <a:t>21-05-2015</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CB2830B9-5A2F-41E9-835D-F89C1A265B6C}" type="slidenum">
              <a:rPr lang="da-DK" smtClean="0"/>
              <a:t>‹nr.›</a:t>
            </a:fld>
            <a:endParaRPr lang="da-DK"/>
          </a:p>
        </p:txBody>
      </p:sp>
      <p:cxnSp>
        <p:nvCxnSpPr>
          <p:cNvPr id="6" name="Lige forbindelse 5"/>
          <p:cNvCxnSpPr/>
          <p:nvPr userDrawn="1"/>
        </p:nvCxnSpPr>
        <p:spPr>
          <a:xfrm>
            <a:off x="467544" y="1340768"/>
            <a:ext cx="8208912" cy="0"/>
          </a:xfrm>
          <a:prstGeom prst="line">
            <a:avLst/>
          </a:prstGeom>
          <a:ln w="571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1235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F2450671-A3C8-4B08-9F95-3496F89FD66A}" type="datetimeFigureOut">
              <a:rPr lang="da-DK" smtClean="0"/>
              <a:t>21-05-2015</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CB2830B9-5A2F-41E9-835D-F89C1A265B6C}" type="slidenum">
              <a:rPr lang="da-DK" smtClean="0"/>
              <a:t>‹nr.›</a:t>
            </a:fld>
            <a:endParaRPr lang="da-DK"/>
          </a:p>
        </p:txBody>
      </p:sp>
    </p:spTree>
    <p:extLst>
      <p:ext uri="{BB962C8B-B14F-4D97-AF65-F5344CB8AC3E}">
        <p14:creationId xmlns:p14="http://schemas.microsoft.com/office/powerpoint/2010/main" val="14876575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F2450671-A3C8-4B08-9F95-3496F89FD66A}" type="datetimeFigureOut">
              <a:rPr lang="da-DK" smtClean="0"/>
              <a:t>21-05-2015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CB2830B9-5A2F-41E9-835D-F89C1A265B6C}" type="slidenum">
              <a:rPr lang="da-DK" smtClean="0"/>
              <a:t>‹nr.›</a:t>
            </a:fld>
            <a:endParaRPr lang="da-DK"/>
          </a:p>
        </p:txBody>
      </p:sp>
    </p:spTree>
    <p:extLst>
      <p:ext uri="{BB962C8B-B14F-4D97-AF65-F5344CB8AC3E}">
        <p14:creationId xmlns:p14="http://schemas.microsoft.com/office/powerpoint/2010/main" val="1691529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smtClean="0"/>
              <a:t>Klik på ikonet for at tilføje et billede</a:t>
            </a:r>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F2450671-A3C8-4B08-9F95-3496F89FD66A}" type="datetimeFigureOut">
              <a:rPr lang="da-DK" smtClean="0"/>
              <a:t>21-05-2015</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CB2830B9-5A2F-41E9-835D-F89C1A265B6C}" type="slidenum">
              <a:rPr lang="da-DK" smtClean="0"/>
              <a:t>‹nr.›</a:t>
            </a:fld>
            <a:endParaRPr lang="da-DK"/>
          </a:p>
        </p:txBody>
      </p:sp>
    </p:spTree>
    <p:extLst>
      <p:ext uri="{BB962C8B-B14F-4D97-AF65-F5344CB8AC3E}">
        <p14:creationId xmlns:p14="http://schemas.microsoft.com/office/powerpoint/2010/main" val="4300931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B7AF"/>
        </a:solidFill>
        <a:effectLst/>
      </p:bgPr>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dirty="0" smtClean="0"/>
              <a:t>KLIK FOR AT</a:t>
            </a:r>
            <a:endParaRPr lang="da-DK" dirty="0"/>
          </a:p>
        </p:txBody>
      </p:sp>
      <p:sp>
        <p:nvSpPr>
          <p:cNvPr id="3" name="Pladsholder til tekst 2"/>
          <p:cNvSpPr>
            <a:spLocks noGrp="1"/>
          </p:cNvSpPr>
          <p:nvPr>
            <p:ph type="body" idx="1"/>
          </p:nvPr>
        </p:nvSpPr>
        <p:spPr>
          <a:xfrm>
            <a:off x="457200" y="1628800"/>
            <a:ext cx="8229600" cy="4497363"/>
          </a:xfrm>
          <a:prstGeom prst="rect">
            <a:avLst/>
          </a:prstGeom>
        </p:spPr>
        <p:txBody>
          <a:bodyPr vert="horz" lIns="91440" tIns="45720" rIns="91440" bIns="45720" rtlCol="0">
            <a:normAutofit/>
          </a:bodyPr>
          <a:lstStyle/>
          <a:p>
            <a:pPr lvl="0"/>
            <a:r>
              <a:rPr lang="da-DK" dirty="0" smtClean="0"/>
              <a:t>Klik for at redigere i master</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450671-A3C8-4B08-9F95-3496F89FD66A}" type="datetimeFigureOut">
              <a:rPr lang="da-DK" smtClean="0"/>
              <a:t>21-05-2015</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2830B9-5A2F-41E9-835D-F89C1A265B6C}" type="slidenum">
              <a:rPr lang="da-DK" smtClean="0"/>
              <a:t>‹nr.›</a:t>
            </a:fld>
            <a:endParaRPr lang="da-DK"/>
          </a:p>
        </p:txBody>
      </p:sp>
      <p:pic>
        <p:nvPicPr>
          <p:cNvPr id="9" name="Billede 8"/>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444208" y="5733256"/>
            <a:ext cx="2419350" cy="1000125"/>
          </a:xfrm>
          <a:prstGeom prst="rect">
            <a:avLst/>
          </a:prstGeom>
        </p:spPr>
      </p:pic>
    </p:spTree>
    <p:extLst>
      <p:ext uri="{BB962C8B-B14F-4D97-AF65-F5344CB8AC3E}">
        <p14:creationId xmlns:p14="http://schemas.microsoft.com/office/powerpoint/2010/main" val="775384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sz="4400" kern="1200">
          <a:solidFill>
            <a:schemeClr val="bg1"/>
          </a:solidFill>
          <a:latin typeface="Helvetica" pitchFamily="50"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bg1"/>
          </a:solidFill>
          <a:latin typeface="Helvetica LT Std"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bg1"/>
          </a:solidFill>
          <a:latin typeface="Helvetica LT Std"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bg1"/>
          </a:solidFill>
          <a:latin typeface="Helvetica LT Std"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bg1"/>
          </a:solidFill>
          <a:latin typeface="Helvetica LT Std"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bg1"/>
          </a:solidFill>
          <a:latin typeface="Helvetica LT Std"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700808"/>
            <a:ext cx="7772400" cy="1899643"/>
          </a:xfrm>
        </p:spPr>
        <p:txBody>
          <a:bodyPr/>
          <a:lstStyle/>
          <a:p>
            <a:r>
              <a:rPr lang="da-DK" b="1" dirty="0" smtClean="0"/>
              <a:t>STUDIELIV FOR UNGE MED HANDICAP</a:t>
            </a:r>
            <a:endParaRPr lang="da-DK" b="1" dirty="0"/>
          </a:p>
        </p:txBody>
      </p:sp>
      <p:sp>
        <p:nvSpPr>
          <p:cNvPr id="3" name="Undertitel 2"/>
          <p:cNvSpPr>
            <a:spLocks noGrp="1"/>
          </p:cNvSpPr>
          <p:nvPr>
            <p:ph type="subTitle" idx="1"/>
          </p:nvPr>
        </p:nvSpPr>
        <p:spPr/>
        <p:txBody>
          <a:bodyPr/>
          <a:lstStyle/>
          <a:p>
            <a:endParaRPr lang="da-DK" dirty="0"/>
          </a:p>
        </p:txBody>
      </p:sp>
    </p:spTree>
    <p:extLst>
      <p:ext uri="{BB962C8B-B14F-4D97-AF65-F5344CB8AC3E}">
        <p14:creationId xmlns:p14="http://schemas.microsoft.com/office/powerpoint/2010/main" val="503824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BARRIERER FOR INKLUSION</a:t>
            </a:r>
            <a:endParaRPr lang="da-DK" b="1" dirty="0"/>
          </a:p>
        </p:txBody>
      </p:sp>
      <p:sp>
        <p:nvSpPr>
          <p:cNvPr id="3" name="Pladsholder til indhold 2"/>
          <p:cNvSpPr>
            <a:spLocks noGrp="1"/>
          </p:cNvSpPr>
          <p:nvPr>
            <p:ph idx="1"/>
          </p:nvPr>
        </p:nvSpPr>
        <p:spPr/>
        <p:txBody>
          <a:bodyPr/>
          <a:lstStyle/>
          <a:p>
            <a:r>
              <a:rPr lang="da-DK" dirty="0" smtClean="0"/>
              <a:t>Hos den studerende selv</a:t>
            </a:r>
          </a:p>
          <a:p>
            <a:r>
              <a:rPr lang="da-DK" dirty="0" smtClean="0"/>
              <a:t>Hos omgivelserne – bl.a. universitet og jer</a:t>
            </a:r>
          </a:p>
          <a:p>
            <a:r>
              <a:rPr lang="da-DK" dirty="0" smtClean="0"/>
              <a:t>Mere strukturelle barrierer</a:t>
            </a:r>
            <a:endParaRPr lang="da-DK" dirty="0"/>
          </a:p>
        </p:txBody>
      </p:sp>
    </p:spTree>
    <p:extLst>
      <p:ext uri="{BB962C8B-B14F-4D97-AF65-F5344CB8AC3E}">
        <p14:creationId xmlns:p14="http://schemas.microsoft.com/office/powerpoint/2010/main" val="8272600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INKLUSION</a:t>
            </a:r>
            <a:endParaRPr lang="da-DK" b="1" dirty="0"/>
          </a:p>
        </p:txBody>
      </p:sp>
      <p:sp>
        <p:nvSpPr>
          <p:cNvPr id="3" name="Pladsholder til indhold 2"/>
          <p:cNvSpPr>
            <a:spLocks noGrp="1"/>
          </p:cNvSpPr>
          <p:nvPr>
            <p:ph idx="1"/>
          </p:nvPr>
        </p:nvSpPr>
        <p:spPr/>
        <p:txBody>
          <a:bodyPr/>
          <a:lstStyle/>
          <a:p>
            <a:r>
              <a:rPr lang="da-DK" dirty="0" smtClean="0"/>
              <a:t>Først og fremmest</a:t>
            </a:r>
          </a:p>
          <a:p>
            <a:pPr lvl="1"/>
            <a:r>
              <a:rPr lang="da-DK" dirty="0" smtClean="0"/>
              <a:t>Unge med handicap er først og fremmest unge, der gerne vil være en ligeværdigdel af både sociale og faglige fællesskaber</a:t>
            </a:r>
          </a:p>
          <a:p>
            <a:pPr lvl="1"/>
            <a:r>
              <a:rPr lang="da-DK" dirty="0" smtClean="0"/>
              <a:t>Unge med handicap er ligeså forskellige som alle andre unge</a:t>
            </a:r>
          </a:p>
        </p:txBody>
      </p:sp>
    </p:spTree>
    <p:extLst>
      <p:ext uri="{BB962C8B-B14F-4D97-AF65-F5344CB8AC3E}">
        <p14:creationId xmlns:p14="http://schemas.microsoft.com/office/powerpoint/2010/main" val="177136141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INKLUSION</a:t>
            </a:r>
            <a:endParaRPr lang="da-DK" b="1" dirty="0"/>
          </a:p>
        </p:txBody>
      </p:sp>
      <p:sp>
        <p:nvSpPr>
          <p:cNvPr id="3" name="Pladsholder til indhold 2"/>
          <p:cNvSpPr>
            <a:spLocks noGrp="1"/>
          </p:cNvSpPr>
          <p:nvPr>
            <p:ph idx="1"/>
          </p:nvPr>
        </p:nvSpPr>
        <p:spPr/>
        <p:txBody>
          <a:bodyPr/>
          <a:lstStyle/>
          <a:p>
            <a:r>
              <a:rPr lang="da-DK" dirty="0" smtClean="0"/>
              <a:t>Tag udgangspunkt i den enkelte</a:t>
            </a:r>
          </a:p>
          <a:p>
            <a:r>
              <a:rPr lang="da-DK" dirty="0" smtClean="0"/>
              <a:t>Spørg åbent og nysgerrigt ind</a:t>
            </a:r>
          </a:p>
          <a:p>
            <a:r>
              <a:rPr lang="da-DK" dirty="0" smtClean="0"/>
              <a:t>Forventningsafklaring</a:t>
            </a:r>
          </a:p>
          <a:p>
            <a:r>
              <a:rPr lang="da-DK" dirty="0" smtClean="0"/>
              <a:t>Giv de samme udfordringer</a:t>
            </a:r>
          </a:p>
          <a:p>
            <a:r>
              <a:rPr lang="da-DK" dirty="0" smtClean="0"/>
              <a:t>Husk at dobbeltarbejde kræver meget energi</a:t>
            </a:r>
          </a:p>
          <a:p>
            <a:pPr marL="0" indent="0">
              <a:buNone/>
            </a:pPr>
            <a:endParaRPr lang="da-DK" dirty="0"/>
          </a:p>
        </p:txBody>
      </p:sp>
    </p:spTree>
    <p:extLst>
      <p:ext uri="{BB962C8B-B14F-4D97-AF65-F5344CB8AC3E}">
        <p14:creationId xmlns:p14="http://schemas.microsoft.com/office/powerpoint/2010/main" val="17154269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b="1" dirty="0" smtClean="0"/>
              <a:t>MERE VIDEN</a:t>
            </a:r>
            <a:endParaRPr lang="da-DK" b="1" dirty="0"/>
          </a:p>
        </p:txBody>
      </p:sp>
      <p:sp>
        <p:nvSpPr>
          <p:cNvPr id="3" name="Pladsholder til indhold 2"/>
          <p:cNvSpPr>
            <a:spLocks noGrp="1"/>
          </p:cNvSpPr>
          <p:nvPr>
            <p:ph idx="1"/>
          </p:nvPr>
        </p:nvSpPr>
        <p:spPr/>
        <p:txBody>
          <a:bodyPr/>
          <a:lstStyle/>
          <a:p>
            <a:r>
              <a:rPr lang="da-DK" dirty="0" smtClean="0"/>
              <a:t>Rækværk</a:t>
            </a:r>
          </a:p>
          <a:p>
            <a:r>
              <a:rPr lang="da-DK" dirty="0" smtClean="0"/>
              <a:t>SPS-kontorer</a:t>
            </a:r>
          </a:p>
          <a:p>
            <a:r>
              <a:rPr lang="da-DK" dirty="0" smtClean="0"/>
              <a:t>Handicap-organisationer, patientorganisationer, medlemsorganisationer i SUMH</a:t>
            </a:r>
          </a:p>
          <a:p>
            <a:r>
              <a:rPr lang="da-DK" dirty="0" smtClean="0"/>
              <a:t>Infoboks og rapport fra SUMH</a:t>
            </a:r>
            <a:endParaRPr lang="da-DK" dirty="0"/>
          </a:p>
        </p:txBody>
      </p:sp>
    </p:spTree>
    <p:extLst>
      <p:ext uri="{BB962C8B-B14F-4D97-AF65-F5344CB8AC3E}">
        <p14:creationId xmlns:p14="http://schemas.microsoft.com/office/powerpoint/2010/main" val="5745256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ØVELSE</a:t>
            </a:r>
            <a:endParaRPr lang="da-DK" b="1" dirty="0"/>
          </a:p>
        </p:txBody>
      </p:sp>
      <p:sp>
        <p:nvSpPr>
          <p:cNvPr id="3" name="Pladsholder til indhold 2"/>
          <p:cNvSpPr>
            <a:spLocks noGrp="1"/>
          </p:cNvSpPr>
          <p:nvPr>
            <p:ph idx="1"/>
          </p:nvPr>
        </p:nvSpPr>
        <p:spPr/>
        <p:txBody>
          <a:bodyPr/>
          <a:lstStyle/>
          <a:p>
            <a:r>
              <a:rPr lang="da-DK" dirty="0" smtClean="0"/>
              <a:t>Hvad kan I som vektorer gøre for at imødekomme denne situation?  </a:t>
            </a:r>
          </a:p>
          <a:p>
            <a:r>
              <a:rPr lang="da-DK" dirty="0"/>
              <a:t>Diskussion i par </a:t>
            </a:r>
          </a:p>
          <a:p>
            <a:pPr marL="0" indent="0">
              <a:buNone/>
            </a:pPr>
            <a:endParaRPr lang="da-DK" dirty="0"/>
          </a:p>
        </p:txBody>
      </p:sp>
    </p:spTree>
    <p:extLst>
      <p:ext uri="{BB962C8B-B14F-4D97-AF65-F5344CB8AC3E}">
        <p14:creationId xmlns:p14="http://schemas.microsoft.com/office/powerpoint/2010/main" val="367562295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SELVFORSTÅELSE</a:t>
            </a:r>
            <a:endParaRPr lang="da-DK" b="1" dirty="0"/>
          </a:p>
        </p:txBody>
      </p:sp>
      <p:sp>
        <p:nvSpPr>
          <p:cNvPr id="3" name="Pladsholder til indhold 2"/>
          <p:cNvSpPr>
            <a:spLocks noGrp="1"/>
          </p:cNvSpPr>
          <p:nvPr>
            <p:ph sz="half" idx="1"/>
          </p:nvPr>
        </p:nvSpPr>
        <p:spPr/>
        <p:txBody>
          <a:bodyPr/>
          <a:lstStyle/>
          <a:p>
            <a:r>
              <a:rPr lang="da-DK" dirty="0" smtClean="0"/>
              <a:t>”</a:t>
            </a:r>
            <a:r>
              <a:rPr lang="da-DK" i="1" dirty="0" smtClean="0"/>
              <a:t>Jeg kan noget særligt – på grund af min psykiske lidelse”</a:t>
            </a:r>
            <a:endParaRPr lang="da-DK" dirty="0"/>
          </a:p>
        </p:txBody>
      </p:sp>
      <p:sp>
        <p:nvSpPr>
          <p:cNvPr id="4" name="Pladsholder til indhold 3"/>
          <p:cNvSpPr>
            <a:spLocks noGrp="1"/>
          </p:cNvSpPr>
          <p:nvPr>
            <p:ph sz="half" idx="2"/>
          </p:nvPr>
        </p:nvSpPr>
        <p:spPr/>
        <p:txBody>
          <a:bodyPr/>
          <a:lstStyle/>
          <a:p>
            <a:endParaRPr lang="da-DK"/>
          </a:p>
        </p:txBody>
      </p:sp>
      <p:pic>
        <p:nvPicPr>
          <p:cNvPr id="1026" name="Picture 2" descr="U:\Rækværk\Billeder\Billeder til mappen\Raekvaerk_1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44008" y="2636912"/>
            <a:ext cx="4102044" cy="2736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7447445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SELVFORSTÅELSE</a:t>
            </a:r>
            <a:endParaRPr lang="da-DK" b="1" dirty="0"/>
          </a:p>
        </p:txBody>
      </p:sp>
      <p:sp>
        <p:nvSpPr>
          <p:cNvPr id="3" name="Pladsholder til indhold 2"/>
          <p:cNvSpPr>
            <a:spLocks noGrp="1"/>
          </p:cNvSpPr>
          <p:nvPr>
            <p:ph sz="half" idx="1"/>
          </p:nvPr>
        </p:nvSpPr>
        <p:spPr/>
        <p:txBody>
          <a:bodyPr/>
          <a:lstStyle/>
          <a:p>
            <a:r>
              <a:rPr lang="da-DK" dirty="0" smtClean="0"/>
              <a:t>Hvordan kan I være med til at understøtte en åben kommunikation, hvor der er plads til at tale om udfordringer? </a:t>
            </a:r>
            <a:endParaRPr lang="da-DK" dirty="0"/>
          </a:p>
        </p:txBody>
      </p:sp>
      <p:sp>
        <p:nvSpPr>
          <p:cNvPr id="4" name="Pladsholder til indhold 3"/>
          <p:cNvSpPr>
            <a:spLocks noGrp="1"/>
          </p:cNvSpPr>
          <p:nvPr>
            <p:ph sz="half" idx="2"/>
          </p:nvPr>
        </p:nvSpPr>
        <p:spPr/>
        <p:txBody>
          <a:bodyPr/>
          <a:lstStyle/>
          <a:p>
            <a:endParaRPr lang="da-DK"/>
          </a:p>
        </p:txBody>
      </p:sp>
      <p:pic>
        <p:nvPicPr>
          <p:cNvPr id="1026" name="Picture 2" descr="U:\Rækværk\Billeder\Billeder til mappen\Raekvaerk_12.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44008" y="2636912"/>
            <a:ext cx="4102044" cy="27363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0367054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FAGLIG TILGÆNGELIGHED</a:t>
            </a:r>
            <a:endParaRPr lang="da-DK" b="1" dirty="0"/>
          </a:p>
        </p:txBody>
      </p:sp>
      <p:sp>
        <p:nvSpPr>
          <p:cNvPr id="3" name="Pladsholder til indhold 2"/>
          <p:cNvSpPr>
            <a:spLocks noGrp="1"/>
          </p:cNvSpPr>
          <p:nvPr>
            <p:ph sz="half" idx="1"/>
          </p:nvPr>
        </p:nvSpPr>
        <p:spPr/>
        <p:txBody>
          <a:bodyPr/>
          <a:lstStyle/>
          <a:p>
            <a:r>
              <a:rPr lang="da-DK" i="1" dirty="0" smtClean="0"/>
              <a:t>”Det er ydmygende, når mine medstuderende skal læse forsøgsvejledningen op for mig”</a:t>
            </a:r>
            <a:endParaRPr lang="da-DK" i="1" dirty="0"/>
          </a:p>
        </p:txBody>
      </p:sp>
      <p:sp>
        <p:nvSpPr>
          <p:cNvPr id="4" name="Pladsholder til indhold 3"/>
          <p:cNvSpPr>
            <a:spLocks noGrp="1"/>
          </p:cNvSpPr>
          <p:nvPr>
            <p:ph sz="half" idx="2"/>
          </p:nvPr>
        </p:nvSpPr>
        <p:spPr/>
        <p:txBody>
          <a:bodyPr/>
          <a:lstStyle/>
          <a:p>
            <a:endParaRPr lang="da-DK"/>
          </a:p>
        </p:txBody>
      </p:sp>
      <p:pic>
        <p:nvPicPr>
          <p:cNvPr id="4098" name="Picture 2" descr="U:\Rækværk\Billeder\Billeder til mappen\Raekvaerk_17.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27984" y="2619044"/>
            <a:ext cx="4404517" cy="2854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28916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FAGLIG TILGÆNGELIGHED</a:t>
            </a:r>
            <a:endParaRPr lang="da-DK" b="1" dirty="0"/>
          </a:p>
        </p:txBody>
      </p:sp>
      <p:sp>
        <p:nvSpPr>
          <p:cNvPr id="3" name="Pladsholder til indhold 2"/>
          <p:cNvSpPr>
            <a:spLocks noGrp="1"/>
          </p:cNvSpPr>
          <p:nvPr>
            <p:ph sz="half" idx="1"/>
          </p:nvPr>
        </p:nvSpPr>
        <p:spPr/>
        <p:txBody>
          <a:bodyPr/>
          <a:lstStyle/>
          <a:p>
            <a:r>
              <a:rPr lang="da-DK" dirty="0" smtClean="0"/>
              <a:t>Kan I tænke nogen af disse hensyn ind i jeres rolle som vektorer?  </a:t>
            </a:r>
            <a:endParaRPr lang="da-DK" dirty="0"/>
          </a:p>
        </p:txBody>
      </p:sp>
      <p:sp>
        <p:nvSpPr>
          <p:cNvPr id="4" name="Pladsholder til indhold 3"/>
          <p:cNvSpPr>
            <a:spLocks noGrp="1"/>
          </p:cNvSpPr>
          <p:nvPr>
            <p:ph sz="half" idx="2"/>
          </p:nvPr>
        </p:nvSpPr>
        <p:spPr/>
        <p:txBody>
          <a:bodyPr/>
          <a:lstStyle/>
          <a:p>
            <a:endParaRPr lang="da-DK"/>
          </a:p>
        </p:txBody>
      </p:sp>
      <p:pic>
        <p:nvPicPr>
          <p:cNvPr id="4098" name="Picture 2" descr="U:\Rækværk\Billeder\Billeder til mappen\Raekvaerk_17.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27984" y="2619044"/>
            <a:ext cx="4404517" cy="285412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78229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STUDIEGRUPPER</a:t>
            </a:r>
            <a:endParaRPr lang="da-DK" b="1" dirty="0"/>
          </a:p>
        </p:txBody>
      </p:sp>
      <p:sp>
        <p:nvSpPr>
          <p:cNvPr id="3" name="Pladsholder til indhold 2"/>
          <p:cNvSpPr>
            <a:spLocks noGrp="1"/>
          </p:cNvSpPr>
          <p:nvPr>
            <p:ph sz="half" idx="1"/>
          </p:nvPr>
        </p:nvSpPr>
        <p:spPr/>
        <p:txBody>
          <a:bodyPr/>
          <a:lstStyle/>
          <a:p>
            <a:r>
              <a:rPr lang="da-DK" i="1" dirty="0" smtClean="0"/>
              <a:t>”De andre tror, jeg er doven – derfor er jeg ikke med i en studiegruppe”</a:t>
            </a:r>
            <a:endParaRPr lang="da-DK" i="1" dirty="0"/>
          </a:p>
        </p:txBody>
      </p:sp>
      <p:sp>
        <p:nvSpPr>
          <p:cNvPr id="4" name="Pladsholder til indhold 3"/>
          <p:cNvSpPr>
            <a:spLocks noGrp="1"/>
          </p:cNvSpPr>
          <p:nvPr>
            <p:ph sz="half" idx="2"/>
          </p:nvPr>
        </p:nvSpPr>
        <p:spPr/>
        <p:txBody>
          <a:bodyPr/>
          <a:lstStyle/>
          <a:p>
            <a:endParaRPr lang="da-DK"/>
          </a:p>
        </p:txBody>
      </p:sp>
      <p:pic>
        <p:nvPicPr>
          <p:cNvPr id="3074" name="Picture 2" descr="U:\Rækværk\Billeder\Billeder til mappen\Raekvaerk_1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55976" y="2537680"/>
            <a:ext cx="4356224" cy="2905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107122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BAGGRUND</a:t>
            </a:r>
            <a:endParaRPr lang="da-DK" b="1" dirty="0"/>
          </a:p>
        </p:txBody>
      </p:sp>
      <p:sp>
        <p:nvSpPr>
          <p:cNvPr id="3" name="Pladsholder til indhold 2"/>
          <p:cNvSpPr>
            <a:spLocks noGrp="1"/>
          </p:cNvSpPr>
          <p:nvPr>
            <p:ph idx="1"/>
          </p:nvPr>
        </p:nvSpPr>
        <p:spPr/>
        <p:txBody>
          <a:bodyPr/>
          <a:lstStyle/>
          <a:p>
            <a:r>
              <a:rPr lang="da-DK" dirty="0" smtClean="0"/>
              <a:t>Marie Obling Møller, projektmedarbejder</a:t>
            </a:r>
          </a:p>
          <a:p>
            <a:r>
              <a:rPr lang="da-DK" dirty="0" err="1" smtClean="0"/>
              <a:t>SUMHs</a:t>
            </a:r>
            <a:r>
              <a:rPr lang="da-DK" dirty="0" smtClean="0"/>
              <a:t> mangeårige erfaringer med unge med handicap (projekter, frivillige, medlemsorganisationer)</a:t>
            </a:r>
          </a:p>
          <a:p>
            <a:r>
              <a:rPr lang="da-DK" dirty="0" smtClean="0"/>
              <a:t>Interviewundersøgelse samt erfaringer fra </a:t>
            </a:r>
            <a:r>
              <a:rPr lang="da-DK" dirty="0" err="1" smtClean="0"/>
              <a:t>SUMH’s</a:t>
            </a:r>
            <a:r>
              <a:rPr lang="da-DK" dirty="0" smtClean="0"/>
              <a:t> arbejde med uddannelsesområdet</a:t>
            </a:r>
            <a:endParaRPr lang="da-DK" dirty="0"/>
          </a:p>
        </p:txBody>
      </p:sp>
    </p:spTree>
    <p:extLst>
      <p:ext uri="{BB962C8B-B14F-4D97-AF65-F5344CB8AC3E}">
        <p14:creationId xmlns:p14="http://schemas.microsoft.com/office/powerpoint/2010/main" val="13926163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STUDIEGRUPPER</a:t>
            </a:r>
            <a:endParaRPr lang="da-DK" b="1" dirty="0"/>
          </a:p>
        </p:txBody>
      </p:sp>
      <p:sp>
        <p:nvSpPr>
          <p:cNvPr id="3" name="Pladsholder til indhold 2"/>
          <p:cNvSpPr>
            <a:spLocks noGrp="1"/>
          </p:cNvSpPr>
          <p:nvPr>
            <p:ph sz="half" idx="1"/>
          </p:nvPr>
        </p:nvSpPr>
        <p:spPr/>
        <p:txBody>
          <a:bodyPr/>
          <a:lstStyle/>
          <a:p>
            <a:r>
              <a:rPr lang="da-DK" dirty="0" smtClean="0"/>
              <a:t>Hvordan kan I være med til at understøtte et studiemiljø, hvor der er plads til alle? </a:t>
            </a:r>
            <a:endParaRPr lang="da-DK" dirty="0"/>
          </a:p>
        </p:txBody>
      </p:sp>
      <p:sp>
        <p:nvSpPr>
          <p:cNvPr id="4" name="Pladsholder til indhold 3"/>
          <p:cNvSpPr>
            <a:spLocks noGrp="1"/>
          </p:cNvSpPr>
          <p:nvPr>
            <p:ph sz="half" idx="2"/>
          </p:nvPr>
        </p:nvSpPr>
        <p:spPr/>
        <p:txBody>
          <a:bodyPr/>
          <a:lstStyle/>
          <a:p>
            <a:endParaRPr lang="da-DK"/>
          </a:p>
        </p:txBody>
      </p:sp>
      <p:pic>
        <p:nvPicPr>
          <p:cNvPr id="3074" name="Picture 2" descr="U:\Rækværk\Billeder\Billeder til mappen\Raekvaerk_15.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355976" y="2537680"/>
            <a:ext cx="4356224" cy="29058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95268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SOCIAL TILGÆNGELIGHED </a:t>
            </a:r>
            <a:endParaRPr lang="da-DK" b="1" dirty="0"/>
          </a:p>
        </p:txBody>
      </p:sp>
      <p:sp>
        <p:nvSpPr>
          <p:cNvPr id="4" name="Pladsholder til indhold 3"/>
          <p:cNvSpPr>
            <a:spLocks noGrp="1"/>
          </p:cNvSpPr>
          <p:nvPr>
            <p:ph sz="half" idx="1"/>
          </p:nvPr>
        </p:nvSpPr>
        <p:spPr/>
        <p:txBody>
          <a:bodyPr/>
          <a:lstStyle/>
          <a:p>
            <a:r>
              <a:rPr lang="da-DK" i="1" dirty="0" smtClean="0"/>
              <a:t>”En kold øl hjælper ikke på en dårlig lever”</a:t>
            </a:r>
            <a:endParaRPr lang="da-DK" i="1" dirty="0"/>
          </a:p>
        </p:txBody>
      </p:sp>
      <p:sp>
        <p:nvSpPr>
          <p:cNvPr id="5" name="Pladsholder til indhold 4"/>
          <p:cNvSpPr>
            <a:spLocks noGrp="1"/>
          </p:cNvSpPr>
          <p:nvPr>
            <p:ph sz="half" idx="2"/>
          </p:nvPr>
        </p:nvSpPr>
        <p:spPr/>
        <p:txBody>
          <a:bodyPr/>
          <a:lstStyle/>
          <a:p>
            <a:endParaRPr lang="da-DK"/>
          </a:p>
        </p:txBody>
      </p:sp>
      <p:pic>
        <p:nvPicPr>
          <p:cNvPr id="5122" name="Picture 2" descr="U:\Rækværk\Billeder\Billeder til mappen\Raekvaerk_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47697" y="2420888"/>
            <a:ext cx="4489824" cy="2994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982171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SOCIAL TILGÆNGELIGHED </a:t>
            </a:r>
            <a:endParaRPr lang="da-DK" b="1" dirty="0"/>
          </a:p>
        </p:txBody>
      </p:sp>
      <p:sp>
        <p:nvSpPr>
          <p:cNvPr id="4" name="Pladsholder til indhold 3"/>
          <p:cNvSpPr>
            <a:spLocks noGrp="1"/>
          </p:cNvSpPr>
          <p:nvPr>
            <p:ph sz="half" idx="1"/>
          </p:nvPr>
        </p:nvSpPr>
        <p:spPr/>
        <p:txBody>
          <a:bodyPr/>
          <a:lstStyle/>
          <a:p>
            <a:r>
              <a:rPr lang="da-DK" dirty="0" smtClean="0"/>
              <a:t>Hvordan kan I være med til at understøtte at sociale arrangementer er tilgængelige for alle?</a:t>
            </a:r>
            <a:endParaRPr lang="da-DK" dirty="0"/>
          </a:p>
        </p:txBody>
      </p:sp>
      <p:sp>
        <p:nvSpPr>
          <p:cNvPr id="5" name="Pladsholder til indhold 4"/>
          <p:cNvSpPr>
            <a:spLocks noGrp="1"/>
          </p:cNvSpPr>
          <p:nvPr>
            <p:ph sz="half" idx="2"/>
          </p:nvPr>
        </p:nvSpPr>
        <p:spPr/>
        <p:txBody>
          <a:bodyPr/>
          <a:lstStyle/>
          <a:p>
            <a:endParaRPr lang="da-DK"/>
          </a:p>
        </p:txBody>
      </p:sp>
      <p:pic>
        <p:nvPicPr>
          <p:cNvPr id="5122" name="Picture 2" descr="U:\Rækværk\Billeder\Billeder til mappen\Raekvaerk_31.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47697" y="2420888"/>
            <a:ext cx="4489824" cy="29949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55188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685800" y="1556792"/>
            <a:ext cx="7772400" cy="2043659"/>
          </a:xfrm>
        </p:spPr>
        <p:txBody>
          <a:bodyPr/>
          <a:lstStyle/>
          <a:p>
            <a:r>
              <a:rPr lang="da-DK" b="1" smtClean="0"/>
              <a:t>SPØRGSMÅL ELLER </a:t>
            </a:r>
            <a:r>
              <a:rPr lang="da-DK" b="1" dirty="0" smtClean="0"/>
              <a:t>KOMMENTARER</a:t>
            </a:r>
            <a:r>
              <a:rPr lang="da-DK" dirty="0" smtClean="0"/>
              <a:t>?</a:t>
            </a:r>
            <a:endParaRPr lang="da-DK" b="1" dirty="0"/>
          </a:p>
        </p:txBody>
      </p:sp>
      <p:sp>
        <p:nvSpPr>
          <p:cNvPr id="3" name="Undertitel 2"/>
          <p:cNvSpPr>
            <a:spLocks noGrp="1"/>
          </p:cNvSpPr>
          <p:nvPr>
            <p:ph type="subTitle" idx="1"/>
          </p:nvPr>
        </p:nvSpPr>
        <p:spPr/>
        <p:txBody>
          <a:bodyPr/>
          <a:lstStyle/>
          <a:p>
            <a:endParaRPr lang="da-DK"/>
          </a:p>
        </p:txBody>
      </p:sp>
    </p:spTree>
    <p:extLst>
      <p:ext uri="{BB962C8B-B14F-4D97-AF65-F5344CB8AC3E}">
        <p14:creationId xmlns:p14="http://schemas.microsoft.com/office/powerpoint/2010/main" val="42871630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a-DK" b="1" dirty="0" smtClean="0"/>
              <a:t>FORMÅL MED OPLÆGGET</a:t>
            </a:r>
            <a:endParaRPr lang="da-DK" b="1" dirty="0"/>
          </a:p>
        </p:txBody>
      </p:sp>
      <p:sp>
        <p:nvSpPr>
          <p:cNvPr id="3" name="Pladsholder til indhold 2"/>
          <p:cNvSpPr>
            <a:spLocks noGrp="1"/>
          </p:cNvSpPr>
          <p:nvPr>
            <p:ph idx="1"/>
          </p:nvPr>
        </p:nvSpPr>
        <p:spPr/>
        <p:txBody>
          <a:bodyPr/>
          <a:lstStyle/>
          <a:p>
            <a:r>
              <a:rPr lang="da-DK" dirty="0" smtClean="0"/>
              <a:t>I tilegner jer viden om handicapbegrebet, lidt om handicaptyper og tilgængelighed</a:t>
            </a:r>
          </a:p>
          <a:p>
            <a:r>
              <a:rPr lang="da-DK" dirty="0" smtClean="0"/>
              <a:t>Får mulighed for at reflektere over, hvilke udfordringer unge med handicap møder i studiesammenhænge</a:t>
            </a:r>
          </a:p>
          <a:p>
            <a:r>
              <a:rPr lang="da-DK" dirty="0" smtClean="0"/>
              <a:t>Får redskaber og kompetencer til at kunne arbejde videre med området </a:t>
            </a:r>
            <a:endParaRPr lang="da-DK" dirty="0"/>
          </a:p>
        </p:txBody>
      </p:sp>
    </p:spTree>
    <p:extLst>
      <p:ext uri="{BB962C8B-B14F-4D97-AF65-F5344CB8AC3E}">
        <p14:creationId xmlns:p14="http://schemas.microsoft.com/office/powerpoint/2010/main" val="27103030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HVAD ER ET HANDICAP? </a:t>
            </a:r>
            <a:endParaRPr lang="da-DK" b="1" dirty="0"/>
          </a:p>
        </p:txBody>
      </p:sp>
      <p:sp>
        <p:nvSpPr>
          <p:cNvPr id="4" name="Tekstboks 3"/>
          <p:cNvSpPr txBox="1"/>
          <p:nvPr/>
        </p:nvSpPr>
        <p:spPr>
          <a:xfrm>
            <a:off x="1038423" y="5013176"/>
            <a:ext cx="7632848" cy="584775"/>
          </a:xfrm>
          <a:prstGeom prst="rect">
            <a:avLst/>
          </a:prstGeom>
          <a:noFill/>
          <a:ln w="38100">
            <a:solidFill>
              <a:schemeClr val="bg1"/>
            </a:solidFill>
          </a:ln>
        </p:spPr>
        <p:txBody>
          <a:bodyPr wrap="square" rtlCol="0">
            <a:spAutoFit/>
          </a:bodyPr>
          <a:lstStyle/>
          <a:p>
            <a:r>
              <a:rPr lang="da-DK" sz="3200" b="1" dirty="0" smtClean="0">
                <a:ln>
                  <a:solidFill>
                    <a:srgbClr val="000000"/>
                  </a:solidFill>
                </a:ln>
                <a:solidFill>
                  <a:schemeClr val="bg1"/>
                </a:solidFill>
              </a:rPr>
              <a:t>”Det miljørelaterede handicapbegreb”</a:t>
            </a:r>
            <a:endParaRPr lang="da-DK" sz="3200" b="1" dirty="0">
              <a:ln>
                <a:solidFill>
                  <a:srgbClr val="000000"/>
                </a:solidFill>
              </a:ln>
              <a:solidFill>
                <a:schemeClr val="bg1"/>
              </a:solidFill>
            </a:endParaRPr>
          </a:p>
        </p:txBody>
      </p:sp>
      <p:sp>
        <p:nvSpPr>
          <p:cNvPr id="5" name="Tekstboks 4"/>
          <p:cNvSpPr txBox="1"/>
          <p:nvPr/>
        </p:nvSpPr>
        <p:spPr>
          <a:xfrm>
            <a:off x="1043608" y="1916832"/>
            <a:ext cx="1872208" cy="2246769"/>
          </a:xfrm>
          <a:prstGeom prst="rect">
            <a:avLst/>
          </a:prstGeom>
          <a:noFill/>
          <a:ln w="38100">
            <a:solidFill>
              <a:schemeClr val="bg1"/>
            </a:solidFill>
          </a:ln>
        </p:spPr>
        <p:txBody>
          <a:bodyPr wrap="square" rtlCol="0">
            <a:spAutoFit/>
          </a:bodyPr>
          <a:lstStyle/>
          <a:p>
            <a:r>
              <a:rPr lang="da-DK" sz="2800" dirty="0" smtClean="0">
                <a:solidFill>
                  <a:schemeClr val="bg1"/>
                </a:solidFill>
              </a:rPr>
              <a:t>Medicinsk og individ-orienteret handicap-begreb</a:t>
            </a:r>
            <a:endParaRPr lang="da-DK" sz="2800" dirty="0">
              <a:solidFill>
                <a:schemeClr val="bg1"/>
              </a:solidFill>
            </a:endParaRPr>
          </a:p>
        </p:txBody>
      </p:sp>
      <p:sp>
        <p:nvSpPr>
          <p:cNvPr id="6" name="Tekstboks 5"/>
          <p:cNvSpPr txBox="1"/>
          <p:nvPr/>
        </p:nvSpPr>
        <p:spPr>
          <a:xfrm>
            <a:off x="3851920" y="1916832"/>
            <a:ext cx="2016224" cy="2246769"/>
          </a:xfrm>
          <a:prstGeom prst="rect">
            <a:avLst/>
          </a:prstGeom>
          <a:noFill/>
          <a:ln w="38100">
            <a:solidFill>
              <a:schemeClr val="bg1"/>
            </a:solidFill>
          </a:ln>
        </p:spPr>
        <p:txBody>
          <a:bodyPr wrap="square" rtlCol="0">
            <a:spAutoFit/>
          </a:bodyPr>
          <a:lstStyle/>
          <a:p>
            <a:r>
              <a:rPr lang="da-DK" sz="2800" dirty="0" smtClean="0">
                <a:solidFill>
                  <a:schemeClr val="bg1"/>
                </a:solidFill>
              </a:rPr>
              <a:t>Personer med handicap integreres i samfundet</a:t>
            </a:r>
            <a:endParaRPr lang="da-DK" sz="2800" dirty="0">
              <a:solidFill>
                <a:schemeClr val="bg1"/>
              </a:solidFill>
            </a:endParaRPr>
          </a:p>
        </p:txBody>
      </p:sp>
      <p:sp>
        <p:nvSpPr>
          <p:cNvPr id="7" name="Tekstboks 6"/>
          <p:cNvSpPr txBox="1"/>
          <p:nvPr/>
        </p:nvSpPr>
        <p:spPr>
          <a:xfrm>
            <a:off x="6804248" y="1916832"/>
            <a:ext cx="1872208" cy="2246769"/>
          </a:xfrm>
          <a:prstGeom prst="rect">
            <a:avLst/>
          </a:prstGeom>
          <a:noFill/>
          <a:ln w="38100">
            <a:solidFill>
              <a:schemeClr val="bg1"/>
            </a:solidFill>
          </a:ln>
        </p:spPr>
        <p:txBody>
          <a:bodyPr wrap="square" rtlCol="0">
            <a:spAutoFit/>
          </a:bodyPr>
          <a:lstStyle/>
          <a:p>
            <a:r>
              <a:rPr lang="da-DK" sz="2800" dirty="0" smtClean="0">
                <a:ln>
                  <a:solidFill>
                    <a:schemeClr val="bg1"/>
                  </a:solidFill>
                </a:ln>
                <a:solidFill>
                  <a:schemeClr val="bg1"/>
                </a:solidFill>
              </a:rPr>
              <a:t>Relationelt og socialt orienteret handicap-begreb</a:t>
            </a:r>
            <a:endParaRPr lang="da-DK" sz="2800" dirty="0">
              <a:ln>
                <a:solidFill>
                  <a:schemeClr val="bg1"/>
                </a:solidFill>
              </a:ln>
              <a:solidFill>
                <a:schemeClr val="bg1"/>
              </a:solidFill>
            </a:endParaRPr>
          </a:p>
        </p:txBody>
      </p:sp>
      <p:cxnSp>
        <p:nvCxnSpPr>
          <p:cNvPr id="8" name="Lige pilforbindelse 7"/>
          <p:cNvCxnSpPr/>
          <p:nvPr/>
        </p:nvCxnSpPr>
        <p:spPr>
          <a:xfrm>
            <a:off x="3131840" y="3068960"/>
            <a:ext cx="504056" cy="1588"/>
          </a:xfrm>
          <a:prstGeom prst="straightConnector1">
            <a:avLst/>
          </a:prstGeom>
          <a:ln w="38100">
            <a:solidFill>
              <a:srgbClr val="808080"/>
            </a:solidFill>
            <a:tailEnd type="arrow"/>
          </a:ln>
        </p:spPr>
        <p:style>
          <a:lnRef idx="1">
            <a:schemeClr val="accent1"/>
          </a:lnRef>
          <a:fillRef idx="0">
            <a:schemeClr val="accent1"/>
          </a:fillRef>
          <a:effectRef idx="0">
            <a:schemeClr val="accent1"/>
          </a:effectRef>
          <a:fontRef idx="minor">
            <a:schemeClr val="tx1"/>
          </a:fontRef>
        </p:style>
      </p:cxnSp>
      <p:cxnSp>
        <p:nvCxnSpPr>
          <p:cNvPr id="9" name="Lige pilforbindelse 8"/>
          <p:cNvCxnSpPr/>
          <p:nvPr/>
        </p:nvCxnSpPr>
        <p:spPr>
          <a:xfrm>
            <a:off x="6084168" y="3068960"/>
            <a:ext cx="504056" cy="1588"/>
          </a:xfrm>
          <a:prstGeom prst="straightConnector1">
            <a:avLst/>
          </a:prstGeom>
          <a:ln w="38100">
            <a:solidFill>
              <a:srgbClr val="808080"/>
            </a:solidFill>
            <a:tailEnd type="arrow"/>
          </a:ln>
        </p:spPr>
        <p:style>
          <a:lnRef idx="1">
            <a:schemeClr val="accent1"/>
          </a:lnRef>
          <a:fillRef idx="0">
            <a:schemeClr val="accent1"/>
          </a:fillRef>
          <a:effectRef idx="0">
            <a:schemeClr val="accent1"/>
          </a:effectRef>
          <a:fontRef idx="minor">
            <a:schemeClr val="tx1"/>
          </a:fontRef>
        </p:style>
      </p:cxnSp>
      <p:cxnSp>
        <p:nvCxnSpPr>
          <p:cNvPr id="10" name="Lige pilforbindelse 9"/>
          <p:cNvCxnSpPr/>
          <p:nvPr/>
        </p:nvCxnSpPr>
        <p:spPr>
          <a:xfrm>
            <a:off x="7380312" y="4653136"/>
            <a:ext cx="504056" cy="1588"/>
          </a:xfrm>
          <a:prstGeom prst="straightConnector1">
            <a:avLst/>
          </a:prstGeom>
          <a:ln w="38100">
            <a:solidFill>
              <a:srgbClr val="808080"/>
            </a:solidFill>
            <a:tailEnd type="arrow"/>
          </a:ln>
          <a:scene3d>
            <a:camera prst="orthographicFront">
              <a:rot lat="0" lon="0" rev="16200000"/>
            </a:camera>
            <a:lightRig rig="threePt" dir="t"/>
          </a:scene3d>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47636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23528" y="274638"/>
            <a:ext cx="8712968" cy="1143000"/>
          </a:xfrm>
        </p:spPr>
        <p:txBody>
          <a:bodyPr>
            <a:normAutofit fontScale="90000"/>
          </a:bodyPr>
          <a:lstStyle/>
          <a:p>
            <a:r>
              <a:rPr lang="da-DK" b="1" dirty="0" smtClean="0"/>
              <a:t>DET SOCIALE HANDICAPBEGREB</a:t>
            </a:r>
            <a:endParaRPr lang="da-DK" b="1" dirty="0"/>
          </a:p>
        </p:txBody>
      </p:sp>
      <p:pic>
        <p:nvPicPr>
          <p:cNvPr id="4" name="Picture 2" descr="http://www.aeldresagen.dk/SiteCollectionImages/456x200tilgængelighediStock_000001408007Small.jpg"/>
          <p:cNvPicPr>
            <a:picLocks noChangeAspect="1" noChangeArrowheads="1"/>
          </p:cNvPicPr>
          <p:nvPr/>
        </p:nvPicPr>
        <p:blipFill>
          <a:blip r:embed="rId3" cstate="print"/>
          <a:srcRect/>
          <a:stretch>
            <a:fillRect/>
          </a:stretch>
        </p:blipFill>
        <p:spPr bwMode="auto">
          <a:xfrm>
            <a:off x="2699792" y="4221088"/>
            <a:ext cx="3776100" cy="1656184"/>
          </a:xfrm>
          <a:prstGeom prst="rect">
            <a:avLst/>
          </a:prstGeom>
          <a:noFill/>
          <a:ln w="38100">
            <a:solidFill>
              <a:schemeClr val="bg1"/>
            </a:solidFill>
          </a:ln>
        </p:spPr>
      </p:pic>
      <p:sp>
        <p:nvSpPr>
          <p:cNvPr id="5" name="Tekstboks 4"/>
          <p:cNvSpPr txBox="1"/>
          <p:nvPr/>
        </p:nvSpPr>
        <p:spPr>
          <a:xfrm>
            <a:off x="1115616" y="1844824"/>
            <a:ext cx="7344816" cy="1446550"/>
          </a:xfrm>
          <a:prstGeom prst="rect">
            <a:avLst/>
          </a:prstGeom>
          <a:noFill/>
          <a:ln w="38100">
            <a:solidFill>
              <a:schemeClr val="bg1"/>
            </a:solidFill>
          </a:ln>
        </p:spPr>
        <p:txBody>
          <a:bodyPr wrap="square" rtlCol="0">
            <a:spAutoFit/>
          </a:bodyPr>
          <a:lstStyle/>
          <a:p>
            <a:r>
              <a:rPr lang="da-DK" sz="2200" b="1" dirty="0" smtClean="0">
                <a:solidFill>
                  <a:schemeClr val="bg1"/>
                </a:solidFill>
              </a:rPr>
              <a:t>Det sociale handicapbegreb</a:t>
            </a:r>
          </a:p>
          <a:p>
            <a:endParaRPr lang="da-DK" sz="2200" dirty="0" smtClean="0">
              <a:solidFill>
                <a:schemeClr val="bg1"/>
              </a:solidFill>
            </a:endParaRPr>
          </a:p>
          <a:p>
            <a:r>
              <a:rPr lang="da-DK" sz="2200" dirty="0" smtClean="0">
                <a:solidFill>
                  <a:schemeClr val="bg1"/>
                </a:solidFill>
              </a:rPr>
              <a:t>Funktionsnedsættelse + Barriere = Handicap</a:t>
            </a:r>
          </a:p>
          <a:p>
            <a:r>
              <a:rPr lang="da-DK" sz="2200" dirty="0" smtClean="0">
                <a:solidFill>
                  <a:schemeClr val="bg1"/>
                </a:solidFill>
              </a:rPr>
              <a:t>Funktionsnedsættelse + Kompensation = Lige muligheder</a:t>
            </a:r>
          </a:p>
        </p:txBody>
      </p:sp>
      <p:cxnSp>
        <p:nvCxnSpPr>
          <p:cNvPr id="6" name="Lige pilforbindelse 5"/>
          <p:cNvCxnSpPr/>
          <p:nvPr/>
        </p:nvCxnSpPr>
        <p:spPr>
          <a:xfrm>
            <a:off x="3347864" y="2928139"/>
            <a:ext cx="1008112" cy="2049033"/>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7" name="Lige pilforbindelse 6"/>
          <p:cNvCxnSpPr/>
          <p:nvPr/>
        </p:nvCxnSpPr>
        <p:spPr>
          <a:xfrm>
            <a:off x="4587842" y="3120921"/>
            <a:ext cx="144016" cy="1289754"/>
          </a:xfrm>
          <a:prstGeom prst="straightConnector1">
            <a:avLst/>
          </a:prstGeom>
          <a:ln w="38100">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8" name="Ellipse 7"/>
          <p:cNvSpPr/>
          <p:nvPr/>
        </p:nvSpPr>
        <p:spPr>
          <a:xfrm>
            <a:off x="3131840" y="3789040"/>
            <a:ext cx="2880320" cy="2376264"/>
          </a:xfrm>
          <a:prstGeom prst="ellipse">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Tree>
    <p:extLst>
      <p:ext uri="{BB962C8B-B14F-4D97-AF65-F5344CB8AC3E}">
        <p14:creationId xmlns:p14="http://schemas.microsoft.com/office/powerpoint/2010/main" val="7939781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HANDICAPTYPER</a:t>
            </a:r>
            <a:endParaRPr lang="da-DK" b="1" dirty="0"/>
          </a:p>
        </p:txBody>
      </p:sp>
      <p:sp>
        <p:nvSpPr>
          <p:cNvPr id="3" name="Pladsholder til indhold 2"/>
          <p:cNvSpPr>
            <a:spLocks noGrp="1"/>
          </p:cNvSpPr>
          <p:nvPr>
            <p:ph idx="1"/>
          </p:nvPr>
        </p:nvSpPr>
        <p:spPr/>
        <p:txBody>
          <a:bodyPr>
            <a:normAutofit fontScale="85000" lnSpcReduction="10000"/>
          </a:bodyPr>
          <a:lstStyle/>
          <a:p>
            <a:pPr marL="0" indent="0">
              <a:buNone/>
            </a:pPr>
            <a:r>
              <a:rPr lang="da-DK" dirty="0" smtClean="0"/>
              <a:t>Vigtigt at huske ved </a:t>
            </a:r>
            <a:r>
              <a:rPr lang="da-DK" dirty="0"/>
              <a:t>definitionerne:</a:t>
            </a:r>
          </a:p>
          <a:p>
            <a:pPr lvl="1"/>
            <a:r>
              <a:rPr lang="da-DK" sz="3200" dirty="0"/>
              <a:t>Vejledende og typiske træk ved handicappet, følgevirkninger og skånehensyn</a:t>
            </a:r>
          </a:p>
          <a:p>
            <a:pPr lvl="1"/>
            <a:endParaRPr lang="da-DK" sz="3200" dirty="0"/>
          </a:p>
          <a:p>
            <a:pPr lvl="1"/>
            <a:r>
              <a:rPr lang="da-DK" sz="3200" dirty="0"/>
              <a:t>I flere tilfælde mere end ét type handicap</a:t>
            </a:r>
          </a:p>
          <a:p>
            <a:pPr lvl="1"/>
            <a:endParaRPr lang="da-DK" sz="3200" dirty="0"/>
          </a:p>
          <a:p>
            <a:pPr lvl="1"/>
            <a:r>
              <a:rPr lang="da-DK" sz="3200" dirty="0"/>
              <a:t>Udgangspunkt i den enkeltes aktuelle </a:t>
            </a:r>
            <a:r>
              <a:rPr lang="da-DK" sz="3200" dirty="0" smtClean="0"/>
              <a:t>situation</a:t>
            </a:r>
          </a:p>
          <a:p>
            <a:pPr marL="457200" lvl="1" indent="0">
              <a:buNone/>
            </a:pPr>
            <a:endParaRPr lang="da-DK" sz="3200" dirty="0"/>
          </a:p>
          <a:p>
            <a:pPr lvl="1"/>
            <a:r>
              <a:rPr lang="da-DK" sz="3200" dirty="0" smtClean="0"/>
              <a:t>Nogen identificerer sig slet ikke med betegnelsen ”handicap”</a:t>
            </a:r>
            <a:endParaRPr lang="da-DK" sz="3200" dirty="0"/>
          </a:p>
          <a:p>
            <a:pPr marL="0" indent="0">
              <a:buNone/>
            </a:pPr>
            <a:endParaRPr lang="da-DK" dirty="0"/>
          </a:p>
        </p:txBody>
      </p:sp>
    </p:spTree>
    <p:extLst>
      <p:ext uri="{BB962C8B-B14F-4D97-AF65-F5344CB8AC3E}">
        <p14:creationId xmlns:p14="http://schemas.microsoft.com/office/powerpoint/2010/main" val="28762941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b="1" dirty="0" smtClean="0"/>
              <a:t>HANDICAPTYPER</a:t>
            </a:r>
            <a:endParaRPr lang="da-DK" b="1" dirty="0"/>
          </a:p>
        </p:txBody>
      </p:sp>
      <p:sp>
        <p:nvSpPr>
          <p:cNvPr id="3" name="Pladsholder til indhold 2"/>
          <p:cNvSpPr>
            <a:spLocks noGrp="1"/>
          </p:cNvSpPr>
          <p:nvPr>
            <p:ph idx="1"/>
          </p:nvPr>
        </p:nvSpPr>
        <p:spPr/>
        <p:txBody>
          <a:bodyPr/>
          <a:lstStyle/>
          <a:p>
            <a:r>
              <a:rPr lang="da-DK" dirty="0"/>
              <a:t>Fysiske handicap eller </a:t>
            </a:r>
            <a:r>
              <a:rPr lang="da-DK" dirty="0" smtClean="0"/>
              <a:t>bevægelseshandicap</a:t>
            </a:r>
          </a:p>
          <a:p>
            <a:r>
              <a:rPr lang="da-DK" dirty="0"/>
              <a:t>Kroniske </a:t>
            </a:r>
            <a:r>
              <a:rPr lang="da-DK" dirty="0" smtClean="0"/>
              <a:t>sygdomme</a:t>
            </a:r>
          </a:p>
          <a:p>
            <a:r>
              <a:rPr lang="da-DK" dirty="0" smtClean="0"/>
              <a:t>Kommunikationshandicap</a:t>
            </a:r>
          </a:p>
          <a:p>
            <a:r>
              <a:rPr lang="da-DK" dirty="0"/>
              <a:t>Kognitive/neurologiske </a:t>
            </a:r>
            <a:r>
              <a:rPr lang="da-DK" dirty="0" smtClean="0"/>
              <a:t>handicap</a:t>
            </a:r>
          </a:p>
          <a:p>
            <a:r>
              <a:rPr lang="da-DK" dirty="0"/>
              <a:t>Psykiske </a:t>
            </a:r>
            <a:r>
              <a:rPr lang="da-DK" dirty="0" smtClean="0"/>
              <a:t>handicap</a:t>
            </a:r>
          </a:p>
        </p:txBody>
      </p:sp>
    </p:spTree>
    <p:extLst>
      <p:ext uri="{BB962C8B-B14F-4D97-AF65-F5344CB8AC3E}">
        <p14:creationId xmlns:p14="http://schemas.microsoft.com/office/powerpoint/2010/main" val="22280441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476672"/>
            <a:ext cx="8229600" cy="1143000"/>
          </a:xfrm>
        </p:spPr>
        <p:txBody>
          <a:bodyPr>
            <a:normAutofit fontScale="90000"/>
          </a:bodyPr>
          <a:lstStyle/>
          <a:p>
            <a:r>
              <a:rPr lang="da-DK" b="1" dirty="0" smtClean="0"/>
              <a:t>SYNLIGE OG USYNLIGE HANDICAPS</a:t>
            </a:r>
            <a:br>
              <a:rPr lang="da-DK" b="1" dirty="0" smtClean="0"/>
            </a:br>
            <a:endParaRPr lang="da-DK" b="1" dirty="0"/>
          </a:p>
        </p:txBody>
      </p:sp>
      <p:sp>
        <p:nvSpPr>
          <p:cNvPr id="3" name="Pladsholder til indhold 2"/>
          <p:cNvSpPr>
            <a:spLocks noGrp="1"/>
          </p:cNvSpPr>
          <p:nvPr>
            <p:ph idx="1"/>
          </p:nvPr>
        </p:nvSpPr>
        <p:spPr/>
        <p:txBody>
          <a:bodyPr/>
          <a:lstStyle/>
          <a:p>
            <a:r>
              <a:rPr lang="da-DK" dirty="0"/>
              <a:t>Psykiske lidelser og kroniske sygdomme er ofte usynlige</a:t>
            </a:r>
          </a:p>
          <a:p>
            <a:r>
              <a:rPr lang="da-DK" dirty="0"/>
              <a:t>Kørestolsbrugere og gangbesværede er ofte meget synlige</a:t>
            </a:r>
          </a:p>
          <a:p>
            <a:endParaRPr lang="da-DK" dirty="0"/>
          </a:p>
          <a:p>
            <a:r>
              <a:rPr lang="da-DK" dirty="0"/>
              <a:t>Forskellige former for roller, usikkerhed, berøringsangst og forståelse fra omverdenen</a:t>
            </a:r>
          </a:p>
          <a:p>
            <a:endParaRPr lang="da-DK" dirty="0"/>
          </a:p>
        </p:txBody>
      </p:sp>
    </p:spTree>
    <p:extLst>
      <p:ext uri="{BB962C8B-B14F-4D97-AF65-F5344CB8AC3E}">
        <p14:creationId xmlns:p14="http://schemas.microsoft.com/office/powerpoint/2010/main" val="277112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p:cNvSpPr>
            <a:spLocks noGrp="1"/>
          </p:cNvSpPr>
          <p:nvPr>
            <p:ph idx="1"/>
          </p:nvPr>
        </p:nvSpPr>
        <p:spPr/>
        <p:txBody>
          <a:bodyPr/>
          <a:lstStyle/>
          <a:p>
            <a:pPr marL="0" indent="0">
              <a:buNone/>
            </a:pPr>
            <a:endParaRPr lang="da-DK" dirty="0"/>
          </a:p>
        </p:txBody>
      </p:sp>
      <p:sp>
        <p:nvSpPr>
          <p:cNvPr id="5" name="Ligebenet trekant 4"/>
          <p:cNvSpPr/>
          <p:nvPr/>
        </p:nvSpPr>
        <p:spPr>
          <a:xfrm rot="3133384">
            <a:off x="2866166" y="1237071"/>
            <a:ext cx="4243983" cy="3674805"/>
          </a:xfrm>
          <a:prstGeom prst="triangle">
            <a:avLst/>
          </a:prstGeom>
          <a:noFill/>
          <a:ln w="38100" cap="flat" cmpd="sng" algn="ctr">
            <a:solidFill>
              <a:schemeClr val="bg1"/>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da-DK" sz="1800" b="0" i="0" u="none" strike="noStrike" kern="0" cap="none" spc="0" normalizeH="0" baseline="0" noProof="0" smtClean="0">
              <a:ln>
                <a:noFill/>
              </a:ln>
              <a:solidFill>
                <a:prstClr val="white"/>
              </a:solidFill>
              <a:effectLst/>
              <a:uLnTx/>
              <a:uFillTx/>
              <a:latin typeface="Calibri"/>
              <a:ea typeface="+mn-ea"/>
              <a:cs typeface="+mn-cs"/>
            </a:endParaRPr>
          </a:p>
        </p:txBody>
      </p:sp>
      <p:sp>
        <p:nvSpPr>
          <p:cNvPr id="6" name="Tekstboks 5"/>
          <p:cNvSpPr txBox="1"/>
          <p:nvPr/>
        </p:nvSpPr>
        <p:spPr>
          <a:xfrm>
            <a:off x="3059832" y="6002124"/>
            <a:ext cx="2900922" cy="523220"/>
          </a:xfrm>
          <a:prstGeom prst="rect">
            <a:avLst/>
          </a:prstGeom>
          <a:noFill/>
          <a:ln>
            <a:solidFill>
              <a:schemeClr val="bg1"/>
            </a:solidFill>
          </a:ln>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a-DK" sz="2800" b="0" i="0" u="none" strike="noStrike" kern="0" cap="none" spc="0" normalizeH="0" baseline="0" noProof="0" dirty="0" smtClean="0">
                <a:ln>
                  <a:noFill/>
                </a:ln>
                <a:solidFill>
                  <a:schemeClr val="bg1"/>
                </a:solidFill>
                <a:effectLst/>
                <a:uLnTx/>
                <a:uFillTx/>
              </a:rPr>
              <a:t>Faglig/pædagogisk</a:t>
            </a:r>
          </a:p>
        </p:txBody>
      </p:sp>
      <p:sp>
        <p:nvSpPr>
          <p:cNvPr id="7" name="Tekstboks 6"/>
          <p:cNvSpPr txBox="1"/>
          <p:nvPr/>
        </p:nvSpPr>
        <p:spPr>
          <a:xfrm>
            <a:off x="6660232" y="1609636"/>
            <a:ext cx="1035733" cy="523220"/>
          </a:xfrm>
          <a:prstGeom prst="rect">
            <a:avLst/>
          </a:prstGeom>
          <a:noFill/>
          <a:ln>
            <a:solidFill>
              <a:schemeClr val="bg1"/>
            </a:solidFill>
          </a:ln>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a-DK" sz="2800" b="0" i="0" u="none" strike="noStrike" kern="0" cap="none" spc="0" normalizeH="0" baseline="0" noProof="0" dirty="0" smtClean="0">
                <a:ln>
                  <a:noFill/>
                </a:ln>
                <a:solidFill>
                  <a:schemeClr val="bg1"/>
                </a:solidFill>
                <a:effectLst/>
                <a:uLnTx/>
                <a:uFillTx/>
              </a:rPr>
              <a:t>Fysisk</a:t>
            </a:r>
          </a:p>
        </p:txBody>
      </p:sp>
      <p:sp>
        <p:nvSpPr>
          <p:cNvPr id="8" name="Tekstboks 7"/>
          <p:cNvSpPr txBox="1"/>
          <p:nvPr/>
        </p:nvSpPr>
        <p:spPr>
          <a:xfrm>
            <a:off x="1031634" y="2401724"/>
            <a:ext cx="1026243" cy="523220"/>
          </a:xfrm>
          <a:prstGeom prst="rect">
            <a:avLst/>
          </a:prstGeom>
          <a:noFill/>
          <a:ln>
            <a:solidFill>
              <a:schemeClr val="bg1"/>
            </a:solidFill>
          </a:ln>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da-DK" sz="2800" b="0" i="0" u="none" strike="noStrike" kern="0" cap="none" spc="0" normalizeH="0" baseline="0" noProof="0" dirty="0" smtClean="0">
                <a:ln>
                  <a:noFill/>
                </a:ln>
                <a:solidFill>
                  <a:schemeClr val="bg1"/>
                </a:solidFill>
                <a:effectLst/>
                <a:uLnTx/>
                <a:uFillTx/>
              </a:rPr>
              <a:t>Social</a:t>
            </a:r>
          </a:p>
        </p:txBody>
      </p:sp>
      <p:sp>
        <p:nvSpPr>
          <p:cNvPr id="9" name="Titel 8"/>
          <p:cNvSpPr>
            <a:spLocks noGrp="1"/>
          </p:cNvSpPr>
          <p:nvPr>
            <p:ph type="title"/>
          </p:nvPr>
        </p:nvSpPr>
        <p:spPr>
          <a:xfrm>
            <a:off x="539552" y="260703"/>
            <a:ext cx="8229600" cy="1143000"/>
          </a:xfrm>
        </p:spPr>
        <p:txBody>
          <a:bodyPr/>
          <a:lstStyle/>
          <a:p>
            <a:r>
              <a:rPr lang="da-DK" b="1" dirty="0" smtClean="0"/>
              <a:t>TILGÆNGELIGHED</a:t>
            </a:r>
            <a:endParaRPr lang="da-DK" b="1" dirty="0"/>
          </a:p>
        </p:txBody>
      </p:sp>
      <p:sp>
        <p:nvSpPr>
          <p:cNvPr id="12" name="Tekstboks 11"/>
          <p:cNvSpPr txBox="1"/>
          <p:nvPr/>
        </p:nvSpPr>
        <p:spPr>
          <a:xfrm>
            <a:off x="3214149" y="2924944"/>
            <a:ext cx="2592288" cy="954107"/>
          </a:xfrm>
          <a:prstGeom prst="rect">
            <a:avLst/>
          </a:prstGeom>
          <a:noFill/>
        </p:spPr>
        <p:txBody>
          <a:bodyPr wrap="square" rtlCol="0">
            <a:spAutoFit/>
          </a:bodyPr>
          <a:lstStyle/>
          <a:p>
            <a:r>
              <a:rPr lang="da-DK" sz="2800" dirty="0" smtClean="0">
                <a:solidFill>
                  <a:schemeClr val="bg1"/>
                </a:solidFill>
              </a:rPr>
              <a:t>Kommunikation og information</a:t>
            </a:r>
            <a:endParaRPr lang="da-DK" sz="2800" dirty="0">
              <a:solidFill>
                <a:schemeClr val="bg1"/>
              </a:solidFill>
            </a:endParaRPr>
          </a:p>
        </p:txBody>
      </p:sp>
    </p:spTree>
    <p:extLst>
      <p:ext uri="{BB962C8B-B14F-4D97-AF65-F5344CB8AC3E}">
        <p14:creationId xmlns:p14="http://schemas.microsoft.com/office/powerpoint/2010/main" val="998403163"/>
      </p:ext>
    </p:extLst>
  </p:cSld>
  <p:clrMapOvr>
    <a:masterClrMapping/>
  </p:clrMapOvr>
  <p:timing>
    <p:tnLst>
      <p:par>
        <p:cTn id="1" dur="indefinite" restart="never" nodeType="tmRoot"/>
      </p:par>
    </p:tnLst>
  </p:timing>
</p:sld>
</file>

<file path=ppt/theme/theme1.xml><?xml version="1.0" encoding="utf-8"?>
<a:theme xmlns:a="http://schemas.openxmlformats.org/drawingml/2006/main" name="Skabelon turkisblå intern eller PDF">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Skabelon turkisblå intern eller PDF</Template>
  <TotalTime>407</TotalTime>
  <Words>1987</Words>
  <Application>Microsoft Office PowerPoint</Application>
  <PresentationFormat>Skærmshow (4:3)</PresentationFormat>
  <Paragraphs>173</Paragraphs>
  <Slides>23</Slides>
  <Notes>23</Notes>
  <HiddenSlides>0</HiddenSlides>
  <MMClips>0</MMClips>
  <ScaleCrop>false</ScaleCrop>
  <HeadingPairs>
    <vt:vector size="4" baseType="variant">
      <vt:variant>
        <vt:lpstr>Tema</vt:lpstr>
      </vt:variant>
      <vt:variant>
        <vt:i4>1</vt:i4>
      </vt:variant>
      <vt:variant>
        <vt:lpstr>Diastitler</vt:lpstr>
      </vt:variant>
      <vt:variant>
        <vt:i4>23</vt:i4>
      </vt:variant>
    </vt:vector>
  </HeadingPairs>
  <TitlesOfParts>
    <vt:vector size="24" baseType="lpstr">
      <vt:lpstr>Skabelon turkisblå intern eller PDF</vt:lpstr>
      <vt:lpstr>STUDIELIV FOR UNGE MED HANDICAP</vt:lpstr>
      <vt:lpstr>BAGGRUND</vt:lpstr>
      <vt:lpstr>FORMÅL MED OPLÆGGET</vt:lpstr>
      <vt:lpstr>HVAD ER ET HANDICAP? </vt:lpstr>
      <vt:lpstr>DET SOCIALE HANDICAPBEGREB</vt:lpstr>
      <vt:lpstr>HANDICAPTYPER</vt:lpstr>
      <vt:lpstr>HANDICAPTYPER</vt:lpstr>
      <vt:lpstr>SYNLIGE OG USYNLIGE HANDICAPS </vt:lpstr>
      <vt:lpstr>TILGÆNGELIGHED</vt:lpstr>
      <vt:lpstr>BARRIERER FOR INKLUSION</vt:lpstr>
      <vt:lpstr>INKLUSION</vt:lpstr>
      <vt:lpstr>INKLUSION</vt:lpstr>
      <vt:lpstr>MERE VIDEN</vt:lpstr>
      <vt:lpstr>ØVELSE</vt:lpstr>
      <vt:lpstr>SELVFORSTÅELSE</vt:lpstr>
      <vt:lpstr>SELVFORSTÅELSE</vt:lpstr>
      <vt:lpstr>FAGLIG TILGÆNGELIGHED</vt:lpstr>
      <vt:lpstr>FAGLIG TILGÆNGELIGHED</vt:lpstr>
      <vt:lpstr>STUDIEGRUPPER</vt:lpstr>
      <vt:lpstr>STUDIEGRUPPER</vt:lpstr>
      <vt:lpstr>SOCIAL TILGÆNGELIGHED </vt:lpstr>
      <vt:lpstr>SOCIAL TILGÆNGELIGHED </vt:lpstr>
      <vt:lpstr>SPØRGSMÅL ELLER KOMMENTARER?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Marie Obling Møller</dc:creator>
  <cp:lastModifiedBy>Marie Obling Møller</cp:lastModifiedBy>
  <cp:revision>30</cp:revision>
  <cp:lastPrinted>2015-04-22T15:32:13Z</cp:lastPrinted>
  <dcterms:created xsi:type="dcterms:W3CDTF">2015-04-17T13:47:49Z</dcterms:created>
  <dcterms:modified xsi:type="dcterms:W3CDTF">2015-05-21T15:54:49Z</dcterms:modified>
</cp:coreProperties>
</file>